
<file path=[Content_Types].xml><?xml version="1.0" encoding="utf-8"?>
<Types xmlns="http://schemas.openxmlformats.org/package/2006/content-types">
  <Override PartName="/ppt/slides/slide6.xml" ContentType="application/vnd.openxmlformats-officedocument.presentationml.slide+xml"/>
  <Override PartName="/ppt/slideLayouts/slideLayout8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theme/theme1.xml" ContentType="application/vnd.openxmlformats-officedocument.theme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docProps/custom.xml" ContentType="application/vnd.openxmlformats-officedocument.custom-properties+xml"/>
  <Override PartName="/ppt/slideLayouts/slideLayout10.xml" ContentType="application/vnd.openxmlformats-officedocument.presentationml.slideLayout+xml"/>
  <Default Extension="tiff" ContentType="image/tiff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handoutMasters/handoutMaster1.xml" ContentType="application/vnd.openxmlformats-officedocument.presentationml.handoutMaster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  <Override PartName="/ppt/slides/slide5.xml" ContentType="application/vnd.openxmlformats-officedocument.presentationml.slide+xml"/>
  <Override PartName="/ppt/slides/slide19.xml" ContentType="application/vnd.openxmlformats-officedocument.presentationml.slide+xml"/>
  <Override PartName="/ppt/slideLayouts/slideLayout7.xml" ContentType="application/vnd.openxmlformats-officedocument.presentationml.slideLayout+xml"/>
  <Default Extension="png" ContentType="image/png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3"/>
  </p:notesMasterIdLst>
  <p:handoutMasterIdLst>
    <p:handoutMasterId r:id="rId24"/>
  </p:handoutMasterIdLst>
  <p:sldIdLst>
    <p:sldId id="256" r:id="rId2"/>
    <p:sldId id="257" r:id="rId3"/>
    <p:sldId id="258" r:id="rId4"/>
    <p:sldId id="262" r:id="rId5"/>
    <p:sldId id="264" r:id="rId6"/>
    <p:sldId id="265" r:id="rId7"/>
    <p:sldId id="266" r:id="rId8"/>
    <p:sldId id="267" r:id="rId9"/>
    <p:sldId id="268" r:id="rId10"/>
    <p:sldId id="269" r:id="rId11"/>
    <p:sldId id="270" r:id="rId12"/>
    <p:sldId id="271" r:id="rId13"/>
    <p:sldId id="272" r:id="rId14"/>
    <p:sldId id="273" r:id="rId15"/>
    <p:sldId id="274" r:id="rId16"/>
    <p:sldId id="275" r:id="rId17"/>
    <p:sldId id="276" r:id="rId18"/>
    <p:sldId id="277" r:id="rId19"/>
    <p:sldId id="278" r:id="rId20"/>
    <p:sldId id="279" r:id="rId21"/>
    <p:sldId id="263" r:id="rId22"/>
  </p:sldIdLst>
  <p:sldSz cx="15240000" cy="8890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321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1pPr>
    <a:lvl2pPr marL="0" marR="0" indent="0" algn="ctr" defTabSz="5321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2pPr>
    <a:lvl3pPr marL="0" marR="0" indent="0" algn="ctr" defTabSz="5321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3pPr>
    <a:lvl4pPr marL="0" marR="0" indent="0" algn="ctr" defTabSz="5321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4pPr>
    <a:lvl5pPr marL="0" marR="0" indent="0" algn="ctr" defTabSz="5321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5pPr>
    <a:lvl6pPr marL="0" marR="0" indent="0" algn="ctr" defTabSz="5321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6pPr>
    <a:lvl7pPr marL="0" marR="0" indent="0" algn="ctr" defTabSz="5321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7pPr>
    <a:lvl8pPr marL="0" marR="0" indent="0" algn="ctr" defTabSz="5321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8pPr>
    <a:lvl9pPr marL="0" marR="0" indent="0" algn="ctr" defTabSz="53213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="" xmlns:p14="http://schemas.microsoft.com/office/powerpoint/2010/main">
          <a:srgbClr val="000000"/>
        </p14:laserClr>
      </p:ext>
      <p:ext uri="{2FDB2607-1784-4EEB-B798-7EB5836EED8A}">
        <p14:showMediaCtrls xmlns="" xmlns:p14="http://schemas.microsoft.com/office/powerpoint/2010/main" val="1"/>
      </p:ext>
    </p:extLst>
  </p:showPr>
  <p:extLst>
    <p:ext uri="{E76CE94A-603C-4142-B9EB-6D1370010A27}">
      <p14:discardImageEditData xmlns="" xmlns:p14="http://schemas.microsoft.com/office/powerpoint/2010/main" val="0"/>
    </p:ext>
    <p:ext uri="{D31A062A-798A-4329-ABDD-BBA856620510}">
      <p14:defaultImageDpi xmlns=""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940675A-B579-460E-94D1-54222C63F5D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howOutlineIcons="0" horzBarState="maximized">
    <p:restoredLeft sz="15610"/>
    <p:restoredTop sz="94656"/>
  </p:normalViewPr>
  <p:slideViewPr>
    <p:cSldViewPr>
      <p:cViewPr varScale="1">
        <p:scale>
          <a:sx n="67" d="100"/>
          <a:sy n="67" d="100"/>
        </p:scale>
        <p:origin x="-619" y="-86"/>
      </p:cViewPr>
      <p:guideLst>
        <p:guide orient="horz" pos="2800"/>
        <p:guide pos="480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6" d="100"/>
          <a:sy n="86" d="100"/>
        </p:scale>
        <p:origin x="3928" y="200"/>
      </p:cViewPr>
      <p:guideLst/>
    </p:cSldViewPr>
  </p:notes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handoutMaster" Target="handoutMasters/handoutMaster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1746AA-6874-D149-B537-66015B105EF5}" type="datetimeFigureOut">
              <a:rPr kumimoji="1" lang="zh-CN" altLang="en-US" smtClean="0"/>
              <a:pPr/>
              <a:t>2018/3/15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D977F2-6906-A043-962C-4ACF7E5142CC}" type="slidenum">
              <a:rPr kumimoji="1" lang="zh-CN" altLang="en-US" smtClean="0"/>
              <a:pPr/>
              <a:t>‹#›</a:t>
            </a:fld>
            <a:endParaRPr kumimoji="1"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jpeg>
</file>

<file path=ppt/media/image6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8000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8000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8000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8000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8000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8000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8000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8000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8000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 hasCustomPrompt="1"/>
          </p:nvPr>
        </p:nvSpPr>
        <p:spPr>
          <a:xfrm>
            <a:off x="3034312" y="1606771"/>
            <a:ext cx="9171376" cy="2893881"/>
          </a:xfrm>
          <a:prstGeom prst="rect">
            <a:avLst/>
          </a:prstGeom>
        </p:spPr>
        <p:txBody>
          <a:bodyPr anchor="b"/>
          <a:lstStyle/>
          <a:p>
            <a:r>
              <a:t>标题文本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 hasCustomPrompt="1"/>
          </p:nvPr>
        </p:nvSpPr>
        <p:spPr>
          <a:xfrm>
            <a:off x="3034312" y="4578563"/>
            <a:ext cx="9171376" cy="9906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800"/>
            </a:lvl1pPr>
            <a:lvl2pPr marL="0" indent="0" algn="ctr">
              <a:spcBef>
                <a:spcPts val="0"/>
              </a:spcBef>
              <a:buSzTx/>
              <a:buNone/>
              <a:defRPr sz="2800"/>
            </a:lvl2pPr>
            <a:lvl3pPr marL="0" indent="0" algn="ctr">
              <a:spcBef>
                <a:spcPts val="0"/>
              </a:spcBef>
              <a:buSzTx/>
              <a:buNone/>
              <a:defRPr sz="2800"/>
            </a:lvl3pPr>
            <a:lvl4pPr marL="0" indent="0" algn="ctr">
              <a:spcBef>
                <a:spcPts val="0"/>
              </a:spcBef>
              <a:buSzTx/>
              <a:buNone/>
              <a:defRPr sz="2800"/>
            </a:lvl4pPr>
            <a:lvl5pPr marL="0" indent="0" algn="ctr">
              <a:spcBef>
                <a:spcPts val="0"/>
              </a:spcBef>
              <a:buSzTx/>
              <a:buNone/>
              <a:defRPr sz="28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" hasCustomPrompt="1"/>
          </p:nvPr>
        </p:nvSpPr>
        <p:spPr>
          <a:xfrm>
            <a:off x="3034312" y="5747246"/>
            <a:ext cx="9171376" cy="411823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000">
                <a:latin typeface="+mn-lt"/>
                <a:ea typeface="+mn-ea"/>
                <a:cs typeface="+mn-cs"/>
                <a:sym typeface="Helvetica"/>
              </a:defRPr>
            </a:lvl1pPr>
            <a:lvl2pPr marL="691515" indent="-247015" algn="ctr">
              <a:spcBef>
                <a:spcPts val="0"/>
              </a:spcBef>
              <a:defRPr sz="2000">
                <a:latin typeface="+mn-lt"/>
                <a:ea typeface="+mn-ea"/>
                <a:cs typeface="+mn-cs"/>
                <a:sym typeface="Helvetica"/>
              </a:defRPr>
            </a:lvl2pPr>
            <a:lvl3pPr marL="1136015" indent="-247015" algn="ctr">
              <a:spcBef>
                <a:spcPts val="0"/>
              </a:spcBef>
              <a:defRPr sz="2000">
                <a:latin typeface="+mn-lt"/>
                <a:ea typeface="+mn-ea"/>
                <a:cs typeface="+mn-cs"/>
                <a:sym typeface="Helvetica"/>
              </a:defRPr>
            </a:lvl3pPr>
            <a:lvl4pPr marL="1580515" indent="-247015" algn="ctr">
              <a:spcBef>
                <a:spcPts val="0"/>
              </a:spcBef>
              <a:defRPr sz="2000">
                <a:latin typeface="+mn-lt"/>
                <a:ea typeface="+mn-ea"/>
                <a:cs typeface="+mn-cs"/>
                <a:sym typeface="Helvetica"/>
              </a:defRPr>
            </a:lvl4pPr>
            <a:lvl5pPr marL="2025015" indent="-247015" algn="ctr">
              <a:spcBef>
                <a:spcPts val="0"/>
              </a:spcBef>
              <a:defRPr sz="2000"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3"/>
          </p:nvPr>
        </p:nvSpPr>
        <p:spPr>
          <a:xfrm>
            <a:off x="3034312" y="3861942"/>
            <a:ext cx="9171377" cy="698644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None/>
              <a:defRPr sz="3400"/>
            </a:pPr>
            <a:endParaRPr/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1921281" y="170961"/>
            <a:ext cx="11397438" cy="854807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sz="half" idx="13"/>
          </p:nvPr>
        </p:nvSpPr>
        <p:spPr>
          <a:xfrm>
            <a:off x="3329266" y="727475"/>
            <a:ext cx="8570339" cy="518672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 hasCustomPrompt="1"/>
          </p:nvPr>
        </p:nvSpPr>
        <p:spPr>
          <a:xfrm>
            <a:off x="3034312" y="6058894"/>
            <a:ext cx="9171376" cy="1246597"/>
          </a:xfrm>
          <a:prstGeom prst="rect">
            <a:avLst/>
          </a:prstGeom>
        </p:spPr>
        <p:txBody>
          <a:bodyPr anchor="b"/>
          <a:lstStyle/>
          <a:p>
            <a:r>
              <a:t>标题文本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 hasCustomPrompt="1"/>
          </p:nvPr>
        </p:nvSpPr>
        <p:spPr>
          <a:xfrm>
            <a:off x="3034312" y="7350010"/>
            <a:ext cx="9171376" cy="990599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800"/>
            </a:lvl1pPr>
            <a:lvl2pPr marL="0" indent="0" algn="ctr">
              <a:spcBef>
                <a:spcPts val="0"/>
              </a:spcBef>
              <a:buSzTx/>
              <a:buNone/>
              <a:defRPr sz="2800"/>
            </a:lvl2pPr>
            <a:lvl3pPr marL="0" indent="0" algn="ctr">
              <a:spcBef>
                <a:spcPts val="0"/>
              </a:spcBef>
              <a:buSzTx/>
              <a:buNone/>
              <a:defRPr sz="2800"/>
            </a:lvl3pPr>
            <a:lvl4pPr marL="0" indent="0" algn="ctr">
              <a:spcBef>
                <a:spcPts val="0"/>
              </a:spcBef>
              <a:buSzTx/>
              <a:buNone/>
              <a:defRPr sz="2800"/>
            </a:lvl4pPr>
            <a:lvl5pPr marL="0" indent="0" algn="ctr">
              <a:spcBef>
                <a:spcPts val="0"/>
              </a:spcBef>
              <a:buSzTx/>
              <a:buNone/>
              <a:defRPr sz="28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xfrm>
            <a:off x="7450584" y="8273825"/>
            <a:ext cx="327702" cy="3303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 hasCustomPrompt="1"/>
          </p:nvPr>
        </p:nvSpPr>
        <p:spPr>
          <a:xfrm>
            <a:off x="3034312" y="2998059"/>
            <a:ext cx="9171376" cy="2893881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7809214" y="727475"/>
            <a:ext cx="4674731" cy="721244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 hasCustomPrompt="1"/>
          </p:nvPr>
        </p:nvSpPr>
        <p:spPr>
          <a:xfrm>
            <a:off x="2756055" y="727475"/>
            <a:ext cx="4674731" cy="3494920"/>
          </a:xfrm>
          <a:prstGeom prst="rect">
            <a:avLst/>
          </a:prstGeom>
        </p:spPr>
        <p:txBody>
          <a:bodyPr anchor="b"/>
          <a:lstStyle>
            <a:lvl1pPr>
              <a:defRPr sz="5200"/>
            </a:lvl1pPr>
          </a:lstStyle>
          <a:p>
            <a:r>
              <a:t>标题文本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 hasCustomPrompt="1"/>
          </p:nvPr>
        </p:nvSpPr>
        <p:spPr>
          <a:xfrm>
            <a:off x="2756055" y="4344827"/>
            <a:ext cx="4674731" cy="359509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800"/>
            </a:lvl1pPr>
            <a:lvl2pPr marL="0" indent="0" algn="ctr">
              <a:spcBef>
                <a:spcPts val="0"/>
              </a:spcBef>
              <a:buSzTx/>
              <a:buNone/>
              <a:defRPr sz="2800"/>
            </a:lvl2pPr>
            <a:lvl3pPr marL="0" indent="0" algn="ctr">
              <a:spcBef>
                <a:spcPts val="0"/>
              </a:spcBef>
              <a:buSzTx/>
              <a:buNone/>
              <a:defRPr sz="2800"/>
            </a:lvl3pPr>
            <a:lvl4pPr marL="0" indent="0" algn="ctr">
              <a:spcBef>
                <a:spcPts val="0"/>
              </a:spcBef>
              <a:buSzTx/>
              <a:buNone/>
              <a:defRPr sz="2800"/>
            </a:lvl4pPr>
            <a:lvl5pPr marL="0" indent="0" algn="ctr">
              <a:spcBef>
                <a:spcPts val="0"/>
              </a:spcBef>
              <a:buSzTx/>
              <a:buNone/>
              <a:defRPr sz="28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sz="half" idx="1" hasCustomPrompt="1"/>
          </p:nvPr>
        </p:nvSpPr>
        <p:spPr>
          <a:xfrm>
            <a:off x="2756055" y="2452673"/>
            <a:ext cx="9727891" cy="5509505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quarter" idx="13"/>
          </p:nvPr>
        </p:nvSpPr>
        <p:spPr>
          <a:xfrm>
            <a:off x="7809214" y="2452673"/>
            <a:ext cx="4674731" cy="550950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 hasCustomPrompt="1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quarter" idx="1" hasCustomPrompt="1"/>
          </p:nvPr>
        </p:nvSpPr>
        <p:spPr>
          <a:xfrm>
            <a:off x="2756055" y="2452673"/>
            <a:ext cx="4674731" cy="5509505"/>
          </a:xfrm>
          <a:prstGeom prst="rect">
            <a:avLst/>
          </a:prstGeom>
        </p:spPr>
        <p:txBody>
          <a:bodyPr/>
          <a:lstStyle>
            <a:lvl1pPr marL="294005" indent="-294005">
              <a:spcBef>
                <a:spcPts val="2900"/>
              </a:spcBef>
              <a:defRPr sz="2400"/>
            </a:lvl1pPr>
            <a:lvl2pPr marL="636905" indent="-294005">
              <a:spcBef>
                <a:spcPts val="2900"/>
              </a:spcBef>
              <a:defRPr sz="2400"/>
            </a:lvl2pPr>
            <a:lvl3pPr marL="979805" indent="-294005">
              <a:spcBef>
                <a:spcPts val="2900"/>
              </a:spcBef>
              <a:defRPr sz="2400"/>
            </a:lvl3pPr>
            <a:lvl4pPr marL="1322705" indent="-294005">
              <a:spcBef>
                <a:spcPts val="2900"/>
              </a:spcBef>
              <a:defRPr sz="2400"/>
            </a:lvl4pPr>
            <a:lvl5pPr marL="1665605" indent="-294005">
              <a:spcBef>
                <a:spcPts val="2900"/>
              </a:spcBef>
              <a:defRPr sz="24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 hasCustomPrompt="1"/>
          </p:nvPr>
        </p:nvSpPr>
        <p:spPr>
          <a:xfrm>
            <a:off x="2756055" y="1283991"/>
            <a:ext cx="9727891" cy="6322018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7809214" y="4634214"/>
            <a:ext cx="4674732" cy="330570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7814664" y="950082"/>
            <a:ext cx="4674732" cy="330570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2756055" y="950082"/>
            <a:ext cx="4674731" cy="69898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2756055" y="560521"/>
            <a:ext cx="9727891" cy="1892154"/>
          </a:xfrm>
          <a:prstGeom prst="rect">
            <a:avLst/>
          </a:prstGeom>
          <a:ln w="12700">
            <a:miter lim="400000"/>
          </a:ln>
        </p:spPr>
        <p:txBody>
          <a:bodyPr lIns="44520" tIns="44520" rIns="44520" bIns="44520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8506354" y="2568221"/>
            <a:ext cx="5969001" cy="6321780"/>
          </a:xfrm>
          <a:prstGeom prst="rect">
            <a:avLst/>
          </a:prstGeom>
          <a:ln w="12700">
            <a:miter lim="400000"/>
          </a:ln>
        </p:spPr>
        <p:txBody>
          <a:bodyPr lIns="44520" tIns="44520" rIns="44520" bIns="44520" anchor="ctr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7450584" y="8279390"/>
            <a:ext cx="327702" cy="330343"/>
          </a:xfrm>
          <a:prstGeom prst="rect">
            <a:avLst/>
          </a:prstGeom>
          <a:ln w="12700">
            <a:miter lim="400000"/>
          </a:ln>
        </p:spPr>
        <p:txBody>
          <a:bodyPr wrap="none" lIns="44520" tIns="44520" rIns="44520" bIns="44520">
            <a:spAutoFit/>
          </a:bodyPr>
          <a:lstStyle>
            <a:lvl1pPr>
              <a:defRPr sz="1600"/>
            </a:lvl1pPr>
          </a:lstStyle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  <p:pic>
        <p:nvPicPr>
          <p:cNvPr id="1026" name="Picture 2" descr="C:\Users\ASUS\Desktop\百战视频水印 (1).png"/>
          <p:cNvPicPr>
            <a:picLocks noChangeAspect="1" noChangeArrowheads="1"/>
          </p:cNvPicPr>
          <p:nvPr userDrawn="1"/>
        </p:nvPicPr>
        <p:blipFill>
          <a:blip r:embed="rId14"/>
          <a:srcRect/>
          <a:stretch>
            <a:fillRect/>
          </a:stretch>
        </p:blipFill>
        <p:spPr bwMode="auto">
          <a:xfrm>
            <a:off x="12192032" y="8231214"/>
            <a:ext cx="2771775" cy="504825"/>
          </a:xfrm>
          <a:prstGeom prst="rect">
            <a:avLst/>
          </a:prstGeom>
          <a:noFill/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1pPr>
      <a:lvl2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titleStyle>
    <p:bodyStyle>
      <a:lvl1pPr marL="394970" marR="0" indent="-394970" algn="l" defTabSz="53213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1pPr>
      <a:lvl2pPr marL="839470" marR="0" indent="-394970" algn="l" defTabSz="53213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1283970" marR="0" indent="-394970" algn="l" defTabSz="53213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1728470" marR="0" indent="-394970" algn="l" defTabSz="53213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2172970" marR="0" indent="-394970" algn="l" defTabSz="53213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2617470" marR="0" indent="-394970" algn="l" defTabSz="53213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3061970" marR="0" indent="-394970" algn="l" defTabSz="53213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3506470" marR="0" indent="-394970" algn="l" defTabSz="53213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3950970" marR="0" indent="-394970" algn="l" defTabSz="532130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bodyStyle>
    <p:otherStyle>
      <a:lvl1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0" algn="ctr" defTabSz="53213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6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tiff"/><Relationship Id="rId1" Type="http://schemas.openxmlformats.org/officeDocument/2006/relationships/slideLayout" Target="../slideLayouts/slideLayout6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hyperlink" Target="https://oozie.apache.org/" TargetMode="External"/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emf"/><Relationship Id="rId1" Type="http://schemas.openxmlformats.org/officeDocument/2006/relationships/slideLayout" Target="../slideLayouts/slideLayout6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Shape 122"/>
          <p:cNvSpPr/>
          <p:nvPr/>
        </p:nvSpPr>
        <p:spPr>
          <a:xfrm>
            <a:off x="4379640" y="3081058"/>
            <a:ext cx="7488581" cy="1200325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noAutofit/>
          </a:bodyPr>
          <a:lstStyle>
            <a:lvl1pPr algn="r" defTabSz="914400">
              <a:defRPr sz="7200"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 smtClean="0"/>
              <a:t>Oozie</a:t>
            </a:r>
          </a:p>
        </p:txBody>
      </p:sp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1" fill="hold" grpId="4" nodeType="after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" dur="indefinite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7" dur="8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2" grpId="4" animBg="1" advAuto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1062642" y="1728074"/>
            <a:ext cx="12963638" cy="584771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/>
              <a:t>Oozie</a:t>
            </a:r>
            <a:endParaRPr dirty="0"/>
          </a:p>
        </p:txBody>
      </p:sp>
      <p:sp>
        <p:nvSpPr>
          <p:cNvPr id="239" name="Shape 239"/>
          <p:cNvSpPr/>
          <p:nvPr/>
        </p:nvSpPr>
        <p:spPr>
          <a:xfrm>
            <a:off x="14026280" y="392368"/>
            <a:ext cx="1470435" cy="807053"/>
          </a:xfrm>
          <a:prstGeom prst="rect">
            <a:avLst/>
          </a:prstGeom>
          <a:ln w="12700">
            <a:miter lim="400000"/>
          </a:ln>
        </p:spPr>
        <p:txBody>
          <a:bodyPr lIns="33864" tIns="33864" rIns="33864" bIns="33864" anchor="ctr">
            <a:spAutoFit/>
          </a:bodyPr>
          <a:lstStyle>
            <a:lvl1pPr defTabSz="549910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rPr smtClean="0"/>
              <a:t>0</a:t>
            </a:r>
            <a:r>
              <a:rPr lang="en-US" smtClean="0"/>
              <a:t>7</a:t>
            </a:r>
          </a:p>
        </p:txBody>
      </p:sp>
      <p:sp>
        <p:nvSpPr>
          <p:cNvPr id="240" name="Shape 240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" name="内容占位符 3"/>
          <p:cNvSpPr txBox="1"/>
          <p:nvPr/>
        </p:nvSpPr>
        <p:spPr bwMode="auto">
          <a:xfrm>
            <a:off x="954973" y="2428776"/>
            <a:ext cx="13252440" cy="633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en-US" altLang="zh-CN"/>
              <a:t>Job</a:t>
            </a:r>
            <a:r>
              <a:rPr lang="zh-CN" altLang="en-US"/>
              <a:t>配置  </a:t>
            </a:r>
            <a:r>
              <a:rPr lang="en-US" altLang="zh-CN"/>
              <a:t>job.properties</a:t>
            </a:r>
          </a:p>
          <a:p>
            <a:endParaRPr lang="en-US" altLang="zh-CN"/>
          </a:p>
          <a:p>
            <a:endParaRPr lang="zh-CN" altLang="en-US"/>
          </a:p>
        </p:txBody>
      </p:sp>
      <p:graphicFrame>
        <p:nvGraphicFramePr>
          <p:cNvPr id="9" name="表格 8"/>
          <p:cNvGraphicFramePr>
            <a:graphicFrameLocks noGrp="1"/>
          </p:cNvGraphicFramePr>
          <p:nvPr/>
        </p:nvGraphicFramePr>
        <p:xfrm>
          <a:off x="1062696" y="3076848"/>
          <a:ext cx="11165870" cy="5472609"/>
        </p:xfrm>
        <a:graphic>
          <a:graphicData uri="http://schemas.openxmlformats.org/drawingml/2006/table">
            <a:tbl>
              <a:tblPr firstRow="1" bandRow="1"/>
              <a:tblGrid>
                <a:gridCol w="3722536"/>
                <a:gridCol w="7443334"/>
              </a:tblGrid>
              <a:tr h="451413">
                <a:tc>
                  <a:txBody>
                    <a:bodyPr/>
                    <a:lstStyle>
                      <a:lvl1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1" i="0" u="none" strike="noStrike" cap="none" spc="0" baseline="0">
                          <a:ln>
                            <a:noFill/>
                          </a:ln>
                          <a:solidFill>
                            <a:schemeClr val="lt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1pPr>
                      <a:lvl2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1" i="0" u="none" strike="noStrike" cap="none" spc="0" baseline="0">
                          <a:ln>
                            <a:noFill/>
                          </a:ln>
                          <a:solidFill>
                            <a:schemeClr val="lt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2pPr>
                      <a:lvl3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1" i="0" u="none" strike="noStrike" cap="none" spc="0" baseline="0">
                          <a:ln>
                            <a:noFill/>
                          </a:ln>
                          <a:solidFill>
                            <a:schemeClr val="lt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3pPr>
                      <a:lvl4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1" i="0" u="none" strike="noStrike" cap="none" spc="0" baseline="0">
                          <a:ln>
                            <a:noFill/>
                          </a:ln>
                          <a:solidFill>
                            <a:schemeClr val="lt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4pPr>
                      <a:lvl5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1" i="0" u="none" strike="noStrike" cap="none" spc="0" baseline="0">
                          <a:ln>
                            <a:noFill/>
                          </a:ln>
                          <a:solidFill>
                            <a:schemeClr val="lt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5pPr>
                      <a:lvl6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1" i="0" u="none" strike="noStrike" cap="none" spc="0" baseline="0">
                          <a:ln>
                            <a:noFill/>
                          </a:ln>
                          <a:solidFill>
                            <a:schemeClr val="lt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6pPr>
                      <a:lvl7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1" i="0" u="none" strike="noStrike" cap="none" spc="0" baseline="0">
                          <a:ln>
                            <a:noFill/>
                          </a:ln>
                          <a:solidFill>
                            <a:schemeClr val="lt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7pPr>
                      <a:lvl8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1" i="0" u="none" strike="noStrike" cap="none" spc="0" baseline="0">
                          <a:ln>
                            <a:noFill/>
                          </a:ln>
                          <a:solidFill>
                            <a:schemeClr val="lt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8pPr>
                      <a:lvl9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1" i="0" u="none" strike="noStrike" cap="none" spc="0" baseline="0">
                          <a:ln>
                            <a:noFill/>
                          </a:ln>
                          <a:solidFill>
                            <a:schemeClr val="lt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9pPr>
                    </a:lstStyle>
                    <a:p>
                      <a:endParaRPr lang="zh-CN" altLang="en-US" sz="2000"/>
                    </a:p>
                  </a:txBody>
                  <a:tcPr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  <a:tc>
                  <a:txBody>
                    <a:bodyPr/>
                    <a:lstStyle>
                      <a:lvl1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1" i="0" u="none" strike="noStrike" cap="none" spc="0" baseline="0">
                          <a:ln>
                            <a:noFill/>
                          </a:ln>
                          <a:solidFill>
                            <a:schemeClr val="lt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1pPr>
                      <a:lvl2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1" i="0" u="none" strike="noStrike" cap="none" spc="0" baseline="0">
                          <a:ln>
                            <a:noFill/>
                          </a:ln>
                          <a:solidFill>
                            <a:schemeClr val="lt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2pPr>
                      <a:lvl3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1" i="0" u="none" strike="noStrike" cap="none" spc="0" baseline="0">
                          <a:ln>
                            <a:noFill/>
                          </a:ln>
                          <a:solidFill>
                            <a:schemeClr val="lt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3pPr>
                      <a:lvl4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1" i="0" u="none" strike="noStrike" cap="none" spc="0" baseline="0">
                          <a:ln>
                            <a:noFill/>
                          </a:ln>
                          <a:solidFill>
                            <a:schemeClr val="lt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4pPr>
                      <a:lvl5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1" i="0" u="none" strike="noStrike" cap="none" spc="0" baseline="0">
                          <a:ln>
                            <a:noFill/>
                          </a:ln>
                          <a:solidFill>
                            <a:schemeClr val="lt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5pPr>
                      <a:lvl6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1" i="0" u="none" strike="noStrike" cap="none" spc="0" baseline="0">
                          <a:ln>
                            <a:noFill/>
                          </a:ln>
                          <a:solidFill>
                            <a:schemeClr val="lt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6pPr>
                      <a:lvl7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1" i="0" u="none" strike="noStrike" cap="none" spc="0" baseline="0">
                          <a:ln>
                            <a:noFill/>
                          </a:ln>
                          <a:solidFill>
                            <a:schemeClr val="lt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7pPr>
                      <a:lvl8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1" i="0" u="none" strike="noStrike" cap="none" spc="0" baseline="0">
                          <a:ln>
                            <a:noFill/>
                          </a:ln>
                          <a:solidFill>
                            <a:schemeClr val="lt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8pPr>
                      <a:lvl9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1" i="0" u="none" strike="noStrike" cap="none" spc="0" baseline="0">
                          <a:ln>
                            <a:noFill/>
                          </a:ln>
                          <a:solidFill>
                            <a:schemeClr val="lt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9pPr>
                    </a:lstStyle>
                    <a:p>
                      <a:endParaRPr lang="zh-CN" altLang="en-US" sz="2000"/>
                    </a:p>
                  </a:txBody>
                  <a:tcPr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381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/>
                    </a:solidFill>
                  </a:tcPr>
                </a:tc>
              </a:tr>
              <a:tr h="451413">
                <a:tc>
                  <a:txBody>
                    <a:bodyPr/>
                    <a:lstStyle>
                      <a:lvl1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1pPr>
                      <a:lvl2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2pPr>
                      <a:lvl3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3pPr>
                      <a:lvl4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4pPr>
                      <a:lvl5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5pPr>
                      <a:lvl6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6pPr>
                      <a:lvl7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7pPr>
                      <a:lvl8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8pPr>
                      <a:lvl9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9pPr>
                    </a:lstStyle>
                    <a:p>
                      <a:pPr algn="l"/>
                      <a:r>
                        <a:rPr lang="en-US" altLang="zh-CN" sz="2000" smtClean="0"/>
                        <a:t>nameNode</a:t>
                      </a:r>
                      <a:endParaRPr lang="zh-CN" altLang="en-US" sz="2000"/>
                    </a:p>
                  </a:txBody>
                  <a:tcPr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381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1pPr>
                      <a:lvl2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2pPr>
                      <a:lvl3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3pPr>
                      <a:lvl4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4pPr>
                      <a:lvl5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5pPr>
                      <a:lvl6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6pPr>
                      <a:lvl7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7pPr>
                      <a:lvl8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8pPr>
                      <a:lvl9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9pPr>
                    </a:lstStyle>
                    <a:p>
                      <a:r>
                        <a:rPr lang="en-US" altLang="zh-CN" sz="2000" smtClean="0"/>
                        <a:t>hdfs</a:t>
                      </a:r>
                      <a:r>
                        <a:rPr lang="zh-CN" altLang="en-US" sz="2000" smtClean="0"/>
                        <a:t>地址</a:t>
                      </a:r>
                      <a:endParaRPr lang="zh-CN" altLang="en-US" sz="2000"/>
                    </a:p>
                  </a:txBody>
                  <a:tcPr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381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>
                        <a:tint val="40000"/>
                      </a:srgbClr>
                    </a:solidFill>
                  </a:tcPr>
                </a:tc>
              </a:tr>
              <a:tr h="451413">
                <a:tc>
                  <a:txBody>
                    <a:bodyPr/>
                    <a:lstStyle>
                      <a:lvl1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1pPr>
                      <a:lvl2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2pPr>
                      <a:lvl3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3pPr>
                      <a:lvl4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4pPr>
                      <a:lvl5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5pPr>
                      <a:lvl6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6pPr>
                      <a:lvl7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7pPr>
                      <a:lvl8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8pPr>
                      <a:lvl9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9pPr>
                    </a:lstStyle>
                    <a:p>
                      <a:pPr algn="l"/>
                      <a:r>
                        <a:rPr lang="en-US" altLang="zh-CN" sz="2000" smtClean="0"/>
                        <a:t>jobTracke</a:t>
                      </a:r>
                      <a:endParaRPr lang="zh-CN" altLang="en-US" sz="2000"/>
                    </a:p>
                  </a:txBody>
                  <a:tcPr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1pPr>
                      <a:lvl2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2pPr>
                      <a:lvl3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3pPr>
                      <a:lvl4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4pPr>
                      <a:lvl5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5pPr>
                      <a:lvl6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6pPr>
                      <a:lvl7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7pPr>
                      <a:lvl8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8pPr>
                      <a:lvl9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9pPr>
                    </a:lstStyle>
                    <a:p>
                      <a:r>
                        <a:rPr lang="en-US" altLang="zh-CN" sz="2000" smtClean="0"/>
                        <a:t>jobTracker</a:t>
                      </a:r>
                      <a:r>
                        <a:rPr lang="zh-CN" altLang="en-US" sz="2000" smtClean="0"/>
                        <a:t>地址</a:t>
                      </a:r>
                      <a:r>
                        <a:rPr lang="en-US" altLang="zh-CN" sz="2000" smtClean="0"/>
                        <a:t>(</a:t>
                      </a:r>
                      <a:r>
                        <a:rPr lang="en-US" altLang="zh-CN" sz="2000" b="1" smtClean="0">
                          <a:solidFill>
                            <a:srgbClr val="FF0000"/>
                          </a:solidFill>
                        </a:rPr>
                        <a:t>2.x:</a:t>
                      </a:r>
                      <a:r>
                        <a:rPr lang="en-US" altLang="zh-CN" sz="2000" b="0" smtClean="0">
                          <a:solidFill>
                            <a:srgbClr val="FF0000"/>
                          </a:solidFill>
                        </a:rPr>
                        <a:t>resourcemanager:8032</a:t>
                      </a:r>
                      <a:r>
                        <a:rPr lang="en-US" altLang="zh-CN" sz="2000" smtClean="0"/>
                        <a:t>)</a:t>
                      </a:r>
                      <a:endParaRPr lang="zh-CN" altLang="en-US" sz="2000"/>
                    </a:p>
                  </a:txBody>
                  <a:tcPr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>
                        <a:tint val="20000"/>
                      </a:srgbClr>
                    </a:solidFill>
                  </a:tcPr>
                </a:tc>
              </a:tr>
              <a:tr h="451413">
                <a:tc>
                  <a:txBody>
                    <a:bodyPr/>
                    <a:lstStyle>
                      <a:lvl1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1pPr>
                      <a:lvl2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2pPr>
                      <a:lvl3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3pPr>
                      <a:lvl4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4pPr>
                      <a:lvl5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5pPr>
                      <a:lvl6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6pPr>
                      <a:lvl7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7pPr>
                      <a:lvl8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8pPr>
                      <a:lvl9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9pPr>
                    </a:lstStyle>
                    <a:p>
                      <a:pPr algn="l"/>
                      <a:r>
                        <a:rPr lang="en-US" altLang="zh-CN" sz="2000" smtClean="0"/>
                        <a:t>queueName</a:t>
                      </a:r>
                      <a:endParaRPr lang="zh-CN" altLang="en-US" sz="2000"/>
                    </a:p>
                  </a:txBody>
                  <a:tcPr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1pPr>
                      <a:lvl2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2pPr>
                      <a:lvl3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3pPr>
                      <a:lvl4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4pPr>
                      <a:lvl5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5pPr>
                      <a:lvl6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6pPr>
                      <a:lvl7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7pPr>
                      <a:lvl8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8pPr>
                      <a:lvl9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9pPr>
                    </a:lstStyle>
                    <a:p>
                      <a:r>
                        <a:rPr lang="en-US" altLang="zh-CN" sz="2000" smtClean="0"/>
                        <a:t>oozie</a:t>
                      </a:r>
                      <a:r>
                        <a:rPr lang="zh-CN" altLang="en-US" sz="2000" smtClean="0"/>
                        <a:t>队列（</a:t>
                      </a:r>
                      <a:r>
                        <a:rPr lang="en-US" altLang="zh-CN" sz="2000" smtClean="0"/>
                        <a:t>default</a:t>
                      </a:r>
                      <a:r>
                        <a:rPr lang="zh-CN" altLang="en-US" sz="2000" smtClean="0"/>
                        <a:t>）</a:t>
                      </a:r>
                      <a:endParaRPr lang="zh-CN" altLang="en-US" sz="2000"/>
                    </a:p>
                  </a:txBody>
                  <a:tcPr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>
                        <a:tint val="40000"/>
                      </a:srgbClr>
                    </a:solidFill>
                  </a:tcPr>
                </a:tc>
              </a:tr>
              <a:tr h="451413">
                <a:tc>
                  <a:txBody>
                    <a:bodyPr/>
                    <a:lstStyle>
                      <a:lvl1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1pPr>
                      <a:lvl2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2pPr>
                      <a:lvl3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3pPr>
                      <a:lvl4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4pPr>
                      <a:lvl5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5pPr>
                      <a:lvl6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6pPr>
                      <a:lvl7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7pPr>
                      <a:lvl8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8pPr>
                      <a:lvl9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9pPr>
                    </a:lstStyle>
                    <a:p>
                      <a:pPr algn="l"/>
                      <a:r>
                        <a:rPr lang="en-US" altLang="zh-CN" sz="2000" smtClean="0"/>
                        <a:t>examplesRoot</a:t>
                      </a:r>
                      <a:endParaRPr lang="zh-CN" altLang="en-US" sz="2000"/>
                    </a:p>
                  </a:txBody>
                  <a:tcPr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1pPr>
                      <a:lvl2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2pPr>
                      <a:lvl3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3pPr>
                      <a:lvl4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4pPr>
                      <a:lvl5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5pPr>
                      <a:lvl6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6pPr>
                      <a:lvl7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7pPr>
                      <a:lvl8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8pPr>
                      <a:lvl9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9pPr>
                    </a:lstStyle>
                    <a:p>
                      <a:r>
                        <a:rPr lang="zh-CN" altLang="en-US" sz="2000" smtClean="0"/>
                        <a:t>全局目录（</a:t>
                      </a:r>
                      <a:r>
                        <a:rPr lang="en-US" altLang="zh-CN" sz="2000" smtClean="0"/>
                        <a:t>examples</a:t>
                      </a:r>
                      <a:r>
                        <a:rPr lang="zh-CN" altLang="en-US" sz="2000" smtClean="0"/>
                        <a:t>）</a:t>
                      </a:r>
                      <a:endParaRPr lang="zh-CN" altLang="en-US" sz="2000"/>
                    </a:p>
                  </a:txBody>
                  <a:tcPr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>
                        <a:tint val="20000"/>
                      </a:srgbClr>
                    </a:solidFill>
                  </a:tcPr>
                </a:tc>
              </a:tr>
              <a:tr h="451413">
                <a:tc>
                  <a:txBody>
                    <a:bodyPr/>
                    <a:lstStyle>
                      <a:lvl1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1pPr>
                      <a:lvl2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2pPr>
                      <a:lvl3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3pPr>
                      <a:lvl4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4pPr>
                      <a:lvl5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5pPr>
                      <a:lvl6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6pPr>
                      <a:lvl7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7pPr>
                      <a:lvl8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8pPr>
                      <a:lvl9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9pPr>
                    </a:lstStyle>
                    <a:p>
                      <a:pPr algn="l"/>
                      <a:r>
                        <a:rPr lang="en-US" altLang="zh-CN" sz="2000" smtClean="0"/>
                        <a:t>oozie.usr.system.libpath</a:t>
                      </a:r>
                      <a:endParaRPr lang="zh-CN" altLang="en-US" sz="2000"/>
                    </a:p>
                  </a:txBody>
                  <a:tcPr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1pPr>
                      <a:lvl2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2pPr>
                      <a:lvl3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3pPr>
                      <a:lvl4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4pPr>
                      <a:lvl5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5pPr>
                      <a:lvl6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6pPr>
                      <a:lvl7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7pPr>
                      <a:lvl8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8pPr>
                      <a:lvl9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9pPr>
                    </a:lstStyle>
                    <a:p>
                      <a:r>
                        <a:rPr lang="zh-CN" altLang="en-US" sz="2000" smtClean="0"/>
                        <a:t>是否加载用户</a:t>
                      </a:r>
                      <a:r>
                        <a:rPr lang="en-US" altLang="zh-CN" sz="2000" smtClean="0"/>
                        <a:t>lib</a:t>
                      </a:r>
                      <a:r>
                        <a:rPr lang="zh-CN" altLang="en-US" sz="2000" smtClean="0"/>
                        <a:t>目录（</a:t>
                      </a:r>
                      <a:r>
                        <a:rPr lang="en-US" altLang="zh-CN" sz="2000" smtClean="0"/>
                        <a:t>true/false</a:t>
                      </a:r>
                      <a:r>
                        <a:rPr lang="zh-CN" altLang="en-US" sz="2000" smtClean="0"/>
                        <a:t>）</a:t>
                      </a:r>
                      <a:endParaRPr lang="zh-CN" altLang="en-US" sz="2000"/>
                    </a:p>
                  </a:txBody>
                  <a:tcPr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>
                        <a:tint val="40000"/>
                      </a:srgbClr>
                    </a:solidFill>
                  </a:tcPr>
                </a:tc>
              </a:tr>
              <a:tr h="451413">
                <a:tc>
                  <a:txBody>
                    <a:bodyPr/>
                    <a:lstStyle>
                      <a:lvl1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1pPr>
                      <a:lvl2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2pPr>
                      <a:lvl3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3pPr>
                      <a:lvl4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4pPr>
                      <a:lvl5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5pPr>
                      <a:lvl6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6pPr>
                      <a:lvl7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7pPr>
                      <a:lvl8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8pPr>
                      <a:lvl9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9pPr>
                    </a:lstStyle>
                    <a:p>
                      <a:pPr algn="l"/>
                      <a:r>
                        <a:rPr lang="en-US" altLang="zh-CN" sz="2000" smtClean="0"/>
                        <a:t>oozie.libpath</a:t>
                      </a:r>
                      <a:endParaRPr lang="zh-CN" altLang="en-US" sz="2000"/>
                    </a:p>
                  </a:txBody>
                  <a:tcPr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1pPr>
                      <a:lvl2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2pPr>
                      <a:lvl3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3pPr>
                      <a:lvl4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4pPr>
                      <a:lvl5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5pPr>
                      <a:lvl6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6pPr>
                      <a:lvl7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7pPr>
                      <a:lvl8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8pPr>
                      <a:lvl9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9pPr>
                    </a:lstStyle>
                    <a:p>
                      <a:r>
                        <a:rPr lang="zh-CN" altLang="en-US" sz="2000" smtClean="0"/>
                        <a:t>用户</a:t>
                      </a:r>
                      <a:r>
                        <a:rPr lang="en-US" altLang="zh-CN" sz="2000" smtClean="0"/>
                        <a:t>lib</a:t>
                      </a:r>
                      <a:r>
                        <a:rPr lang="zh-CN" altLang="en-US" sz="2000" smtClean="0"/>
                        <a:t>库</a:t>
                      </a:r>
                      <a:endParaRPr lang="zh-CN" altLang="en-US" sz="2000"/>
                    </a:p>
                  </a:txBody>
                  <a:tcPr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>
                        <a:tint val="20000"/>
                      </a:srgbClr>
                    </a:solidFill>
                  </a:tcPr>
                </a:tc>
              </a:tr>
              <a:tr h="451413">
                <a:tc>
                  <a:txBody>
                    <a:bodyPr/>
                    <a:lstStyle>
                      <a:lvl1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1pPr>
                      <a:lvl2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2pPr>
                      <a:lvl3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3pPr>
                      <a:lvl4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4pPr>
                      <a:lvl5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5pPr>
                      <a:lvl6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6pPr>
                      <a:lvl7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7pPr>
                      <a:lvl8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8pPr>
                      <a:lvl9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9pPr>
                    </a:lstStyle>
                    <a:p>
                      <a:pPr algn="l"/>
                      <a:r>
                        <a:rPr lang="en-US" altLang="zh-CN" sz="2000" smtClean="0"/>
                        <a:t>oozie.wf.appication.path</a:t>
                      </a:r>
                      <a:endParaRPr lang="zh-CN" altLang="en-US" sz="2000"/>
                    </a:p>
                  </a:txBody>
                  <a:tcPr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1pPr>
                      <a:lvl2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2pPr>
                      <a:lvl3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3pPr>
                      <a:lvl4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4pPr>
                      <a:lvl5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5pPr>
                      <a:lvl6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6pPr>
                      <a:lvl7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7pPr>
                      <a:lvl8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8pPr>
                      <a:lvl9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9pPr>
                    </a:lstStyle>
                    <a:p>
                      <a:r>
                        <a:rPr lang="en-US" altLang="zh-CN" sz="2000" smtClean="0"/>
                        <a:t>oozie</a:t>
                      </a:r>
                      <a:r>
                        <a:rPr lang="zh-CN" altLang="en-US" sz="2000" smtClean="0"/>
                        <a:t>流程所在</a:t>
                      </a:r>
                      <a:r>
                        <a:rPr lang="en-US" altLang="zh-CN" sz="2000" smtClean="0"/>
                        <a:t>hdfs</a:t>
                      </a:r>
                      <a:r>
                        <a:rPr lang="zh-CN" altLang="en-US" sz="2000" smtClean="0"/>
                        <a:t>地址（</a:t>
                      </a:r>
                      <a:r>
                        <a:rPr lang="en-US" altLang="zh-CN" sz="2000" smtClean="0"/>
                        <a:t>workflow.xml</a:t>
                      </a:r>
                      <a:r>
                        <a:rPr lang="zh-CN" altLang="en-US" sz="2000" smtClean="0"/>
                        <a:t>）</a:t>
                      </a:r>
                      <a:endParaRPr lang="zh-CN" altLang="en-US" sz="2000"/>
                    </a:p>
                  </a:txBody>
                  <a:tcPr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>
                        <a:tint val="40000"/>
                      </a:srgbClr>
                    </a:solidFill>
                  </a:tcPr>
                </a:tc>
              </a:tr>
              <a:tr h="451413">
                <a:tc>
                  <a:txBody>
                    <a:bodyPr/>
                    <a:lstStyle>
                      <a:lvl1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1pPr>
                      <a:lvl2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2pPr>
                      <a:lvl3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3pPr>
                      <a:lvl4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4pPr>
                      <a:lvl5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5pPr>
                      <a:lvl6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6pPr>
                      <a:lvl7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7pPr>
                      <a:lvl8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8pPr>
                      <a:lvl9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9pPr>
                    </a:lstStyle>
                    <a:p>
                      <a:pPr algn="l"/>
                      <a:r>
                        <a:rPr lang="en-US" altLang="zh-CN" sz="2000" smtClean="0"/>
                        <a:t>user.name</a:t>
                      </a:r>
                      <a:endParaRPr lang="zh-CN" altLang="en-US" sz="2000"/>
                    </a:p>
                  </a:txBody>
                  <a:tcPr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1pPr>
                      <a:lvl2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2pPr>
                      <a:lvl3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3pPr>
                      <a:lvl4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4pPr>
                      <a:lvl5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5pPr>
                      <a:lvl6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6pPr>
                      <a:lvl7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7pPr>
                      <a:lvl8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8pPr>
                      <a:lvl9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9pPr>
                    </a:lstStyle>
                    <a:p>
                      <a:r>
                        <a:rPr lang="zh-CN" altLang="en-US" sz="2000" smtClean="0"/>
                        <a:t>当前用户</a:t>
                      </a:r>
                      <a:endParaRPr lang="zh-CN" altLang="en-US" sz="2000"/>
                    </a:p>
                  </a:txBody>
                  <a:tcPr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>
                        <a:tint val="20000"/>
                      </a:srgbClr>
                    </a:solidFill>
                  </a:tcPr>
                </a:tc>
              </a:tr>
              <a:tr h="704946">
                <a:tc>
                  <a:txBody>
                    <a:bodyPr/>
                    <a:lstStyle>
                      <a:lvl1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1pPr>
                      <a:lvl2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2pPr>
                      <a:lvl3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3pPr>
                      <a:lvl4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4pPr>
                      <a:lvl5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5pPr>
                      <a:lvl6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6pPr>
                      <a:lvl7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7pPr>
                      <a:lvl8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8pPr>
                      <a:lvl9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9pPr>
                    </a:lstStyle>
                    <a:p>
                      <a:pPr algn="l"/>
                      <a:r>
                        <a:rPr lang="en-US" altLang="zh-CN" sz="2000" smtClean="0"/>
                        <a:t>coordinator</a:t>
                      </a:r>
                      <a:r>
                        <a:rPr lang="zh-CN" altLang="en-US" sz="2000" smtClean="0"/>
                        <a:t>：</a:t>
                      </a:r>
                      <a:r>
                        <a:rPr lang="en-US" altLang="zh-CN" sz="2000" smtClean="0"/>
                        <a:t>oozie.coord.application.path</a:t>
                      </a:r>
                      <a:endParaRPr lang="zh-CN" altLang="en-US" sz="2000"/>
                    </a:p>
                  </a:txBody>
                  <a:tcPr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>
                        <a:tint val="4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1pPr>
                      <a:lvl2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2pPr>
                      <a:lvl3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3pPr>
                      <a:lvl4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4pPr>
                      <a:lvl5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5pPr>
                      <a:lvl6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6pPr>
                      <a:lvl7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7pPr>
                      <a:lvl8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8pPr>
                      <a:lvl9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9pPr>
                    </a:lstStyle>
                    <a:p>
                      <a:r>
                        <a:rPr lang="en-US" altLang="zh-CN" sz="2000" smtClean="0"/>
                        <a:t>coordinator.xml</a:t>
                      </a:r>
                      <a:r>
                        <a:rPr lang="zh-CN" altLang="en-US" sz="2000" smtClean="0"/>
                        <a:t>地址</a:t>
                      </a:r>
                      <a:endParaRPr lang="zh-CN" altLang="en-US" sz="2000"/>
                    </a:p>
                  </a:txBody>
                  <a:tcPr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>
                        <a:tint val="40000"/>
                      </a:srgbClr>
                    </a:solidFill>
                  </a:tcPr>
                </a:tc>
              </a:tr>
              <a:tr h="704946">
                <a:tc>
                  <a:txBody>
                    <a:bodyPr/>
                    <a:lstStyle>
                      <a:lvl1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1pPr>
                      <a:lvl2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2pPr>
                      <a:lvl3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3pPr>
                      <a:lvl4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4pPr>
                      <a:lvl5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5pPr>
                      <a:lvl6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6pPr>
                      <a:lvl7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7pPr>
                      <a:lvl8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8pPr>
                      <a:lvl9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9pPr>
                    </a:lstStyle>
                    <a:p>
                      <a:pPr algn="l"/>
                      <a:r>
                        <a:rPr lang="en-US" altLang="zh-CN" sz="2000" smtClean="0"/>
                        <a:t>bundle</a:t>
                      </a:r>
                      <a:r>
                        <a:rPr lang="zh-CN" altLang="en-US" sz="2000" smtClean="0"/>
                        <a:t>：</a:t>
                      </a:r>
                      <a:r>
                        <a:rPr lang="en-US" altLang="zh-CN" sz="2000" smtClean="0"/>
                        <a:t>oozie.bundle.application.path</a:t>
                      </a:r>
                      <a:endParaRPr lang="zh-CN" altLang="en-US" sz="2000"/>
                    </a:p>
                  </a:txBody>
                  <a:tcPr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>
                        <a:tint val="20000"/>
                      </a:srgbClr>
                    </a:solidFill>
                  </a:tcPr>
                </a:tc>
                <a:tc>
                  <a:txBody>
                    <a:bodyPr/>
                    <a:lstStyle>
                      <a:lvl1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1pPr>
                      <a:lvl2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2pPr>
                      <a:lvl3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3pPr>
                      <a:lvl4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4pPr>
                      <a:lvl5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5pPr>
                      <a:lvl6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6pPr>
                      <a:lvl7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7pPr>
                      <a:lvl8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8pPr>
                      <a:lvl9pPr marL="0" marR="0" indent="0" algn="ctr" defTabSz="532130" rtl="0" latinLnBrk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defRPr sz="1600" b="0" i="0" u="none" strike="noStrike" cap="none" spc="0" baseline="0">
                          <a:ln>
                            <a:noFill/>
                          </a:ln>
                          <a:solidFill>
                            <a:schemeClr val="dk1"/>
                          </a:solidFill>
                          <a:uFillTx/>
                          <a:latin typeface="Arial" panose="020B0604020202020204"/>
                          <a:ea typeface="宋体" panose="02010600030101010101" pitchFamily="2" charset="-122"/>
                          <a:sym typeface="Helvetica Light"/>
                        </a:defRPr>
                      </a:lvl9pPr>
                    </a:lstStyle>
                    <a:p>
                      <a:r>
                        <a:rPr lang="en-US" altLang="zh-CN" sz="2000" smtClean="0"/>
                        <a:t>bundle.xml</a:t>
                      </a:r>
                      <a:r>
                        <a:rPr lang="zh-CN" altLang="en-US" sz="2000" smtClean="0"/>
                        <a:t>地址</a:t>
                      </a:r>
                      <a:endParaRPr lang="zh-CN" altLang="en-US" sz="2000"/>
                    </a:p>
                  </a:txBody>
                  <a:tcPr anchor="ctr">
                    <a:lnL w="12700" cmpd="sng">
                      <a:solidFill>
                        <a:srgbClr val="FFFFFF"/>
                      </a:solidFill>
                    </a:lnL>
                    <a:lnR w="12700" cmpd="sng">
                      <a:solidFill>
                        <a:srgbClr val="FFFFFF"/>
                      </a:solidFill>
                    </a:lnR>
                    <a:lnT w="12700" cmpd="sng">
                      <a:solidFill>
                        <a:srgbClr val="FFFFFF"/>
                      </a:solidFill>
                    </a:lnT>
                    <a:lnB w="12700" cmpd="sng">
                      <a:solidFill>
                        <a:srgbClr val="FFFFFF"/>
                      </a:solidFill>
                    </a:lnB>
                    <a:lnTlToBr w="12700" cmpd="sng">
                      <a:noFill/>
                      <a:prstDash val="solid"/>
                    </a:lnTlToBr>
                    <a:lnBlToTr w="12700" cmpd="sng">
                      <a:noFill/>
                      <a:prstDash val="solid"/>
                    </a:lnBlToTr>
                    <a:solidFill>
                      <a:srgbClr val="000000">
                        <a:tint val="20000"/>
                      </a:srgbClr>
                    </a:solidFill>
                  </a:tcPr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1062642" y="1728074"/>
            <a:ext cx="12963638" cy="584771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/>
              <a:t>Oozie</a:t>
            </a:r>
            <a:endParaRPr dirty="0"/>
          </a:p>
        </p:txBody>
      </p:sp>
      <p:sp>
        <p:nvSpPr>
          <p:cNvPr id="239" name="Shape 239"/>
          <p:cNvSpPr/>
          <p:nvPr/>
        </p:nvSpPr>
        <p:spPr>
          <a:xfrm>
            <a:off x="14026280" y="392368"/>
            <a:ext cx="1470435" cy="807053"/>
          </a:xfrm>
          <a:prstGeom prst="rect">
            <a:avLst/>
          </a:prstGeom>
          <a:ln w="12700">
            <a:miter lim="400000"/>
          </a:ln>
        </p:spPr>
        <p:txBody>
          <a:bodyPr lIns="33864" tIns="33864" rIns="33864" bIns="33864" anchor="ctr">
            <a:spAutoFit/>
          </a:bodyPr>
          <a:lstStyle>
            <a:lvl1pPr defTabSz="549910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rPr smtClean="0"/>
              <a:t>0</a:t>
            </a:r>
            <a:r>
              <a:rPr lang="en-US" smtClean="0"/>
              <a:t>8</a:t>
            </a:r>
          </a:p>
        </p:txBody>
      </p:sp>
      <p:sp>
        <p:nvSpPr>
          <p:cNvPr id="240" name="Shape 240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" name="内容占位符 3"/>
          <p:cNvSpPr txBox="1"/>
          <p:nvPr/>
        </p:nvSpPr>
        <p:spPr bwMode="auto">
          <a:xfrm>
            <a:off x="954973" y="2428776"/>
            <a:ext cx="13252440" cy="633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None/>
            </a:pPr>
            <a:endParaRPr lang="en-US" altLang="zh-CN"/>
          </a:p>
          <a:p>
            <a:pPr marL="0" indent="0">
              <a:buNone/>
            </a:pPr>
            <a:r>
              <a:rPr lang="en-US" altLang="zh-CN"/>
              <a:t>WorkFlow</a:t>
            </a:r>
            <a:r>
              <a:rPr lang="zh-CN" altLang="en-US"/>
              <a:t>配置 </a:t>
            </a:r>
            <a:r>
              <a:rPr lang="en-US" altLang="zh-CN"/>
              <a:t>workflow.xml</a:t>
            </a:r>
          </a:p>
          <a:p>
            <a:endParaRPr lang="en-US" altLang="zh-CN"/>
          </a:p>
          <a:p>
            <a:r>
              <a:rPr lang="en-US" altLang="zh-CN"/>
              <a:t>1</a:t>
            </a:r>
            <a:r>
              <a:rPr lang="zh-CN" altLang="en-US"/>
              <a:t>、版本信息</a:t>
            </a:r>
            <a:endParaRPr lang="en-US" altLang="zh-CN"/>
          </a:p>
          <a:p>
            <a:pPr lvl="1"/>
            <a:r>
              <a:rPr lang="en-US" altLang="zh-CN" sz="1800"/>
              <a:t>&lt;workflow-app xmlns="uri:oozie:workflow:0.4" name=“workflow name"&gt;</a:t>
            </a:r>
          </a:p>
          <a:p>
            <a:endParaRPr lang="en-US" altLang="zh-CN"/>
          </a:p>
          <a:p>
            <a:r>
              <a:rPr lang="en-US" altLang="zh-CN"/>
              <a:t>2</a:t>
            </a:r>
            <a:r>
              <a:rPr lang="zh-CN" altLang="en-US"/>
              <a:t>、</a:t>
            </a:r>
            <a:r>
              <a:rPr lang="en-US" altLang="zh-CN"/>
              <a:t>EL</a:t>
            </a:r>
            <a:r>
              <a:rPr lang="zh-CN" altLang="en-US"/>
              <a:t>函数</a:t>
            </a:r>
            <a:endParaRPr lang="en-US" altLang="zh-CN"/>
          </a:p>
          <a:p>
            <a:pPr lvl="1"/>
            <a:r>
              <a:rPr lang="zh-CN" altLang="en-US" smtClean="0"/>
              <a:t>基本</a:t>
            </a:r>
            <a:r>
              <a:rPr lang="zh-CN" altLang="en-US"/>
              <a:t>的</a:t>
            </a:r>
            <a:r>
              <a:rPr lang="en-US" altLang="zh-CN"/>
              <a:t>EL</a:t>
            </a:r>
            <a:r>
              <a:rPr lang="zh-CN" altLang="en-US"/>
              <a:t>函数</a:t>
            </a:r>
            <a:endParaRPr lang="en-US" altLang="zh-CN"/>
          </a:p>
          <a:p>
            <a:pPr lvl="2"/>
            <a:r>
              <a:rPr lang="en-US" altLang="zh-CN" sz="1600" i="1"/>
              <a:t>String firstNotNull(String value1, String value2)</a:t>
            </a:r>
          </a:p>
          <a:p>
            <a:pPr lvl="2"/>
            <a:r>
              <a:rPr lang="en-US" altLang="zh-CN" sz="1600" b="1"/>
              <a:t>String concat(String s1, String s2)</a:t>
            </a:r>
          </a:p>
          <a:p>
            <a:pPr lvl="2"/>
            <a:r>
              <a:rPr lang="en-US" altLang="zh-CN" sz="1600" i="1"/>
              <a:t>String replaceAll(String src, String regex, String replacement)</a:t>
            </a:r>
          </a:p>
          <a:p>
            <a:pPr lvl="2"/>
            <a:r>
              <a:rPr lang="en-US" altLang="zh-CN" sz="1600" i="1"/>
              <a:t>String appendAll(String src, String append, String delimeter)</a:t>
            </a:r>
          </a:p>
          <a:p>
            <a:pPr lvl="2"/>
            <a:r>
              <a:rPr lang="en-US" altLang="zh-CN" sz="1600" b="1"/>
              <a:t>String trim(String s)</a:t>
            </a:r>
          </a:p>
          <a:p>
            <a:pPr lvl="2"/>
            <a:r>
              <a:rPr lang="en-US" altLang="zh-CN" sz="1600" i="1"/>
              <a:t>String urlEncode(String s)</a:t>
            </a:r>
          </a:p>
          <a:p>
            <a:pPr lvl="2"/>
            <a:r>
              <a:rPr lang="en-US" altLang="zh-CN" sz="1600" b="1"/>
              <a:t>String timestamp()</a:t>
            </a:r>
          </a:p>
          <a:p>
            <a:pPr lvl="2"/>
            <a:r>
              <a:rPr lang="en-US" altLang="zh-CN" sz="1600" i="1"/>
              <a:t>String toJsonStr(Map) (since Oozie 3.3)</a:t>
            </a:r>
          </a:p>
          <a:p>
            <a:pPr lvl="2"/>
            <a:r>
              <a:rPr lang="en-US" altLang="zh-CN" sz="1600" i="1"/>
              <a:t>String toPropertiesStr(Map) (since Oozie 3.3)</a:t>
            </a:r>
          </a:p>
          <a:p>
            <a:pPr lvl="2"/>
            <a:r>
              <a:rPr lang="en-US" altLang="zh-CN" sz="1600" i="1"/>
              <a:t>String toConfigurationStr(Map) (since Oozie 3.3)</a:t>
            </a:r>
          </a:p>
          <a:p>
            <a:pPr lvl="2"/>
            <a:endParaRPr lang="en-US" altLang="zh-CN" sz="1200"/>
          </a:p>
          <a:p>
            <a:pPr lvl="2"/>
            <a:endParaRPr lang="en-US" altLang="zh-CN" sz="1200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1062642" y="1728074"/>
            <a:ext cx="12963638" cy="584771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/>
              <a:t>Oozie</a:t>
            </a:r>
            <a:endParaRPr dirty="0"/>
          </a:p>
        </p:txBody>
      </p:sp>
      <p:sp>
        <p:nvSpPr>
          <p:cNvPr id="239" name="Shape 239"/>
          <p:cNvSpPr/>
          <p:nvPr/>
        </p:nvSpPr>
        <p:spPr>
          <a:xfrm>
            <a:off x="14026280" y="392368"/>
            <a:ext cx="1470435" cy="807053"/>
          </a:xfrm>
          <a:prstGeom prst="rect">
            <a:avLst/>
          </a:prstGeom>
          <a:ln w="12700">
            <a:miter lim="400000"/>
          </a:ln>
        </p:spPr>
        <p:txBody>
          <a:bodyPr lIns="33864" tIns="33864" rIns="33864" bIns="33864" anchor="ctr">
            <a:spAutoFit/>
          </a:bodyPr>
          <a:lstStyle>
            <a:lvl1pPr defTabSz="549910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rPr smtClean="0"/>
              <a:t>0</a:t>
            </a:r>
            <a:r>
              <a:rPr lang="en-US"/>
              <a:t>9</a:t>
            </a:r>
          </a:p>
        </p:txBody>
      </p:sp>
      <p:sp>
        <p:nvSpPr>
          <p:cNvPr id="240" name="Shape 240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" name="内容占位符 3"/>
          <p:cNvSpPr txBox="1"/>
          <p:nvPr/>
        </p:nvSpPr>
        <p:spPr bwMode="auto">
          <a:xfrm>
            <a:off x="954973" y="2428776"/>
            <a:ext cx="13252440" cy="64612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lvl="0" defTabSz="914400"/>
            <a:r>
              <a:rPr lang="en-US" altLang="zh-CN" smtClean="0">
                <a:solidFill>
                  <a:srgbClr val="000000"/>
                </a:solidFill>
              </a:rPr>
              <a:t>2</a:t>
            </a:r>
            <a:r>
              <a:rPr lang="zh-CN" altLang="en-US">
                <a:solidFill>
                  <a:srgbClr val="000000"/>
                </a:solidFill>
              </a:rPr>
              <a:t>、</a:t>
            </a:r>
            <a:r>
              <a:rPr lang="en-US" altLang="zh-CN">
                <a:solidFill>
                  <a:srgbClr val="000000"/>
                </a:solidFill>
              </a:rPr>
              <a:t>EL</a:t>
            </a:r>
            <a:r>
              <a:rPr lang="zh-CN" altLang="en-US">
                <a:solidFill>
                  <a:srgbClr val="000000"/>
                </a:solidFill>
              </a:rPr>
              <a:t>函数</a:t>
            </a:r>
            <a:endParaRPr lang="en-US" altLang="zh-CN">
              <a:solidFill>
                <a:srgbClr val="000000"/>
              </a:solidFill>
            </a:endParaRPr>
          </a:p>
          <a:p>
            <a:pPr lvl="1" defTabSz="914400"/>
            <a:r>
              <a:rPr lang="en-US" altLang="zh-CN" smtClean="0">
                <a:solidFill>
                  <a:srgbClr val="000000"/>
                </a:solidFill>
              </a:rPr>
              <a:t>WorkFlow </a:t>
            </a:r>
            <a:r>
              <a:rPr lang="en-US" altLang="zh-CN">
                <a:solidFill>
                  <a:srgbClr val="000000"/>
                </a:solidFill>
              </a:rPr>
              <a:t>EL</a:t>
            </a:r>
          </a:p>
          <a:p>
            <a:pPr lvl="2" defTabSz="914400"/>
            <a:r>
              <a:rPr lang="en-US" altLang="zh-CN" sz="1600">
                <a:solidFill>
                  <a:srgbClr val="000000"/>
                </a:solidFill>
              </a:rPr>
              <a:t>String wf:id() – </a:t>
            </a:r>
            <a:r>
              <a:rPr lang="zh-CN" altLang="en-US" sz="1600">
                <a:solidFill>
                  <a:srgbClr val="000000"/>
                </a:solidFill>
              </a:rPr>
              <a:t>返回当前</a:t>
            </a:r>
            <a:r>
              <a:rPr lang="en-US" altLang="zh-CN" sz="1600">
                <a:solidFill>
                  <a:srgbClr val="000000"/>
                </a:solidFill>
              </a:rPr>
              <a:t>workflow</a:t>
            </a:r>
            <a:r>
              <a:rPr lang="zh-CN" altLang="en-US" sz="1600">
                <a:solidFill>
                  <a:srgbClr val="000000"/>
                </a:solidFill>
              </a:rPr>
              <a:t>作业</a:t>
            </a:r>
            <a:r>
              <a:rPr lang="en-US" altLang="zh-CN" sz="1600">
                <a:solidFill>
                  <a:srgbClr val="000000"/>
                </a:solidFill>
              </a:rPr>
              <a:t>ID</a:t>
            </a:r>
          </a:p>
          <a:p>
            <a:pPr lvl="2" defTabSz="914400"/>
            <a:r>
              <a:rPr lang="en-US" altLang="zh-CN" sz="1600">
                <a:solidFill>
                  <a:srgbClr val="000000"/>
                </a:solidFill>
              </a:rPr>
              <a:t>String wf:name() – </a:t>
            </a:r>
            <a:r>
              <a:rPr lang="zh-CN" altLang="en-US" sz="1600">
                <a:solidFill>
                  <a:srgbClr val="000000"/>
                </a:solidFill>
              </a:rPr>
              <a:t>返回当前</a:t>
            </a:r>
            <a:r>
              <a:rPr lang="en-US" altLang="zh-CN" sz="1600">
                <a:solidFill>
                  <a:srgbClr val="000000"/>
                </a:solidFill>
              </a:rPr>
              <a:t>workflow</a:t>
            </a:r>
            <a:r>
              <a:rPr lang="zh-CN" altLang="en-US" sz="1600">
                <a:solidFill>
                  <a:srgbClr val="000000"/>
                </a:solidFill>
              </a:rPr>
              <a:t>作业</a:t>
            </a:r>
            <a:r>
              <a:rPr lang="en-US" altLang="zh-CN" sz="1600">
                <a:solidFill>
                  <a:srgbClr val="000000"/>
                </a:solidFill>
              </a:rPr>
              <a:t>NAME</a:t>
            </a:r>
          </a:p>
          <a:p>
            <a:pPr lvl="2" defTabSz="914400"/>
            <a:r>
              <a:rPr lang="en-US" altLang="zh-CN" sz="1600">
                <a:solidFill>
                  <a:srgbClr val="000000"/>
                </a:solidFill>
              </a:rPr>
              <a:t>String wf:appPath() – </a:t>
            </a:r>
            <a:r>
              <a:rPr lang="zh-CN" altLang="en-US" sz="1600">
                <a:solidFill>
                  <a:srgbClr val="000000"/>
                </a:solidFill>
              </a:rPr>
              <a:t>返回当前</a:t>
            </a:r>
            <a:r>
              <a:rPr lang="en-US" altLang="zh-CN" sz="1600">
                <a:solidFill>
                  <a:srgbClr val="000000"/>
                </a:solidFill>
              </a:rPr>
              <a:t>workflow</a:t>
            </a:r>
            <a:r>
              <a:rPr lang="zh-CN" altLang="en-US" sz="1600">
                <a:solidFill>
                  <a:srgbClr val="000000"/>
                </a:solidFill>
              </a:rPr>
              <a:t>的路径</a:t>
            </a:r>
            <a:endParaRPr lang="en-US" altLang="zh-CN" sz="1600">
              <a:solidFill>
                <a:srgbClr val="000000"/>
              </a:solidFill>
            </a:endParaRPr>
          </a:p>
          <a:p>
            <a:pPr lvl="2" defTabSz="914400"/>
            <a:r>
              <a:rPr lang="en-US" altLang="zh-CN" sz="1600">
                <a:solidFill>
                  <a:srgbClr val="000000"/>
                </a:solidFill>
              </a:rPr>
              <a:t>String wf:conf(String name) – </a:t>
            </a:r>
            <a:r>
              <a:rPr lang="zh-CN" altLang="en-US" sz="1600">
                <a:solidFill>
                  <a:srgbClr val="000000"/>
                </a:solidFill>
              </a:rPr>
              <a:t>获取当前</a:t>
            </a:r>
            <a:r>
              <a:rPr lang="en-US" altLang="zh-CN" sz="1600">
                <a:solidFill>
                  <a:srgbClr val="000000"/>
                </a:solidFill>
              </a:rPr>
              <a:t>workflow</a:t>
            </a:r>
            <a:r>
              <a:rPr lang="zh-CN" altLang="en-US" sz="1600">
                <a:solidFill>
                  <a:srgbClr val="000000"/>
                </a:solidFill>
              </a:rPr>
              <a:t>的完整配置信息</a:t>
            </a:r>
            <a:endParaRPr lang="en-US" altLang="zh-CN" sz="1600">
              <a:solidFill>
                <a:srgbClr val="000000"/>
              </a:solidFill>
            </a:endParaRPr>
          </a:p>
          <a:p>
            <a:pPr lvl="2" defTabSz="914400"/>
            <a:r>
              <a:rPr lang="en-US" altLang="zh-CN" sz="1600">
                <a:solidFill>
                  <a:srgbClr val="000000"/>
                </a:solidFill>
              </a:rPr>
              <a:t>String wf:user() – </a:t>
            </a:r>
            <a:r>
              <a:rPr lang="zh-CN" altLang="en-US" sz="1600">
                <a:solidFill>
                  <a:srgbClr val="000000"/>
                </a:solidFill>
              </a:rPr>
              <a:t>返回启动当前</a:t>
            </a:r>
            <a:r>
              <a:rPr lang="en-US" altLang="zh-CN" sz="1600">
                <a:solidFill>
                  <a:srgbClr val="000000"/>
                </a:solidFill>
              </a:rPr>
              <a:t>job</a:t>
            </a:r>
            <a:r>
              <a:rPr lang="zh-CN" altLang="en-US" sz="1600">
                <a:solidFill>
                  <a:srgbClr val="000000"/>
                </a:solidFill>
              </a:rPr>
              <a:t>的用户</a:t>
            </a:r>
            <a:endParaRPr lang="en-US" altLang="zh-CN" sz="1600">
              <a:solidFill>
                <a:srgbClr val="000000"/>
              </a:solidFill>
            </a:endParaRPr>
          </a:p>
          <a:p>
            <a:pPr lvl="2" defTabSz="914400"/>
            <a:r>
              <a:rPr lang="en-US" altLang="zh-CN" sz="1600">
                <a:solidFill>
                  <a:srgbClr val="000000"/>
                </a:solidFill>
              </a:rPr>
              <a:t>String wf:callback(String stateVar) – </a:t>
            </a:r>
            <a:r>
              <a:rPr lang="zh-CN" altLang="en-US" sz="1600">
                <a:solidFill>
                  <a:srgbClr val="000000"/>
                </a:solidFill>
              </a:rPr>
              <a:t>返回结点的回调</a:t>
            </a:r>
            <a:r>
              <a:rPr lang="en-US" altLang="zh-CN" sz="1600">
                <a:solidFill>
                  <a:srgbClr val="000000"/>
                </a:solidFill>
              </a:rPr>
              <a:t>URL</a:t>
            </a:r>
            <a:r>
              <a:rPr lang="zh-CN" altLang="en-US" sz="1600">
                <a:solidFill>
                  <a:srgbClr val="000000"/>
                </a:solidFill>
              </a:rPr>
              <a:t>，其中参数为动作指定的退出状态</a:t>
            </a:r>
            <a:endParaRPr lang="en-US" altLang="zh-CN" sz="1600">
              <a:solidFill>
                <a:srgbClr val="000000"/>
              </a:solidFill>
            </a:endParaRPr>
          </a:p>
          <a:p>
            <a:pPr lvl="2" defTabSz="914400"/>
            <a:r>
              <a:rPr lang="en-US" altLang="zh-CN" sz="1600">
                <a:solidFill>
                  <a:srgbClr val="000000"/>
                </a:solidFill>
              </a:rPr>
              <a:t>int wf:run() – </a:t>
            </a:r>
            <a:r>
              <a:rPr lang="zh-CN" altLang="en-US" sz="1600">
                <a:solidFill>
                  <a:srgbClr val="000000"/>
                </a:solidFill>
              </a:rPr>
              <a:t>返回</a:t>
            </a:r>
            <a:r>
              <a:rPr lang="en-US" altLang="zh-CN" sz="1600">
                <a:solidFill>
                  <a:srgbClr val="000000"/>
                </a:solidFill>
              </a:rPr>
              <a:t>workflow</a:t>
            </a:r>
            <a:r>
              <a:rPr lang="zh-CN" altLang="en-US" sz="1600">
                <a:solidFill>
                  <a:srgbClr val="000000"/>
                </a:solidFill>
              </a:rPr>
              <a:t>的运行编号，正常状态为</a:t>
            </a:r>
            <a:r>
              <a:rPr lang="en-US" altLang="zh-CN" sz="1600">
                <a:solidFill>
                  <a:srgbClr val="000000"/>
                </a:solidFill>
              </a:rPr>
              <a:t>0</a:t>
            </a:r>
          </a:p>
          <a:p>
            <a:pPr lvl="2" defTabSz="914400"/>
            <a:r>
              <a:rPr lang="en-US" altLang="zh-CN" sz="1600">
                <a:solidFill>
                  <a:srgbClr val="000000"/>
                </a:solidFill>
              </a:rPr>
              <a:t>Map wf:actionData(String node) – </a:t>
            </a:r>
            <a:r>
              <a:rPr lang="zh-CN" altLang="en-US" sz="1600">
                <a:solidFill>
                  <a:srgbClr val="000000"/>
                </a:solidFill>
              </a:rPr>
              <a:t>返回当前节点完成时输出的信息</a:t>
            </a:r>
            <a:endParaRPr lang="en-US" altLang="zh-CN" sz="1600">
              <a:solidFill>
                <a:srgbClr val="000000"/>
              </a:solidFill>
            </a:endParaRPr>
          </a:p>
          <a:p>
            <a:pPr lvl="2" defTabSz="914400"/>
            <a:r>
              <a:rPr lang="en-US" altLang="zh-CN" sz="1600">
                <a:solidFill>
                  <a:srgbClr val="000000"/>
                </a:solidFill>
              </a:rPr>
              <a:t>int wf:actionExternalStatus(String node) – </a:t>
            </a:r>
            <a:r>
              <a:rPr lang="zh-CN" altLang="en-US" sz="1600">
                <a:solidFill>
                  <a:srgbClr val="000000"/>
                </a:solidFill>
              </a:rPr>
              <a:t>返回当前节点的状态</a:t>
            </a:r>
            <a:endParaRPr lang="en-US" altLang="zh-CN" sz="1600">
              <a:solidFill>
                <a:srgbClr val="000000"/>
              </a:solidFill>
            </a:endParaRPr>
          </a:p>
          <a:p>
            <a:pPr lvl="2" defTabSz="914400"/>
            <a:r>
              <a:rPr lang="en-US" altLang="zh-CN" sz="1600">
                <a:solidFill>
                  <a:srgbClr val="000000"/>
                </a:solidFill>
              </a:rPr>
              <a:t>String wf:lastErrorNode() – </a:t>
            </a:r>
            <a:r>
              <a:rPr lang="zh-CN" altLang="en-US" sz="1600">
                <a:solidFill>
                  <a:srgbClr val="000000"/>
                </a:solidFill>
              </a:rPr>
              <a:t>返回最后一个</a:t>
            </a:r>
            <a:r>
              <a:rPr lang="en-US" altLang="zh-CN" sz="1600">
                <a:solidFill>
                  <a:srgbClr val="000000"/>
                </a:solidFill>
              </a:rPr>
              <a:t>ERROR</a:t>
            </a:r>
            <a:r>
              <a:rPr lang="zh-CN" altLang="en-US" sz="1600">
                <a:solidFill>
                  <a:srgbClr val="000000"/>
                </a:solidFill>
              </a:rPr>
              <a:t>状态推出的节点名称</a:t>
            </a:r>
            <a:endParaRPr lang="en-US" altLang="zh-CN" sz="1600">
              <a:solidFill>
                <a:srgbClr val="000000"/>
              </a:solidFill>
            </a:endParaRPr>
          </a:p>
          <a:p>
            <a:pPr lvl="2" defTabSz="914400"/>
            <a:r>
              <a:rPr lang="en-US" altLang="zh-CN" sz="1600">
                <a:solidFill>
                  <a:srgbClr val="000000"/>
                </a:solidFill>
              </a:rPr>
              <a:t>String wf:errorCode(String node) – </a:t>
            </a:r>
            <a:r>
              <a:rPr lang="zh-CN" altLang="en-US" sz="1600">
                <a:solidFill>
                  <a:srgbClr val="000000"/>
                </a:solidFill>
              </a:rPr>
              <a:t>返回指定节点执行</a:t>
            </a:r>
            <a:r>
              <a:rPr lang="en-US" altLang="zh-CN" sz="1600">
                <a:solidFill>
                  <a:srgbClr val="000000"/>
                </a:solidFill>
              </a:rPr>
              <a:t>job</a:t>
            </a:r>
            <a:r>
              <a:rPr lang="zh-CN" altLang="en-US" sz="1600">
                <a:solidFill>
                  <a:srgbClr val="000000"/>
                </a:solidFill>
              </a:rPr>
              <a:t>的错误码，没有则返回空</a:t>
            </a:r>
            <a:endParaRPr lang="en-US" altLang="zh-CN" sz="1600">
              <a:solidFill>
                <a:srgbClr val="000000"/>
              </a:solidFill>
            </a:endParaRPr>
          </a:p>
          <a:p>
            <a:pPr lvl="2" defTabSz="914400"/>
            <a:r>
              <a:rPr lang="en-US" altLang="zh-CN" sz="1600">
                <a:solidFill>
                  <a:srgbClr val="000000"/>
                </a:solidFill>
              </a:rPr>
              <a:t>String wf:errorMessage(String message) – </a:t>
            </a:r>
            <a:r>
              <a:rPr lang="zh-CN" altLang="en-US" sz="1600">
                <a:solidFill>
                  <a:srgbClr val="000000"/>
                </a:solidFill>
              </a:rPr>
              <a:t>返回执行节点执行</a:t>
            </a:r>
            <a:r>
              <a:rPr lang="en-US" altLang="zh-CN" sz="1600">
                <a:solidFill>
                  <a:srgbClr val="000000"/>
                </a:solidFill>
              </a:rPr>
              <a:t>job</a:t>
            </a:r>
            <a:r>
              <a:rPr lang="zh-CN" altLang="en-US" sz="1600">
                <a:solidFill>
                  <a:srgbClr val="000000"/>
                </a:solidFill>
              </a:rPr>
              <a:t>的错误信息，没有则返回空</a:t>
            </a:r>
            <a:endParaRPr lang="en-US" altLang="zh-CN" sz="1600">
              <a:solidFill>
                <a:srgbClr val="000000"/>
              </a:solidFill>
            </a:endParaRPr>
          </a:p>
          <a:p>
            <a:pPr lvl="2" defTabSz="914400"/>
            <a:endParaRPr lang="en-US" altLang="zh-CN" sz="1400">
              <a:solidFill>
                <a:srgbClr val="000000"/>
              </a:solidFill>
            </a:endParaRPr>
          </a:p>
          <a:p>
            <a:pPr lvl="1" defTabSz="914400"/>
            <a:r>
              <a:rPr lang="en-US" altLang="zh-CN">
                <a:solidFill>
                  <a:srgbClr val="000000"/>
                </a:solidFill>
              </a:rPr>
              <a:t>HDFS EL</a:t>
            </a:r>
          </a:p>
          <a:p>
            <a:pPr lvl="2" defTabSz="914400"/>
            <a:r>
              <a:rPr lang="en-US" altLang="zh-CN" sz="1600">
                <a:solidFill>
                  <a:srgbClr val="000000"/>
                </a:solidFill>
              </a:rPr>
              <a:t>boolean fs:exists(String path)</a:t>
            </a:r>
          </a:p>
          <a:p>
            <a:pPr lvl="2" defTabSz="914400"/>
            <a:r>
              <a:rPr lang="en-US" altLang="zh-CN" sz="1600">
                <a:solidFill>
                  <a:srgbClr val="000000"/>
                </a:solidFill>
              </a:rPr>
              <a:t>boolean fs:isDir(String path)</a:t>
            </a:r>
          </a:p>
          <a:p>
            <a:pPr lvl="2" defTabSz="914400"/>
            <a:r>
              <a:rPr lang="en-US" altLang="zh-CN" sz="1600">
                <a:solidFill>
                  <a:srgbClr val="000000"/>
                </a:solidFill>
              </a:rPr>
              <a:t>long fs:dirSize(String path) – </a:t>
            </a:r>
            <a:r>
              <a:rPr lang="zh-CN" altLang="en-US" sz="1600">
                <a:solidFill>
                  <a:srgbClr val="000000"/>
                </a:solidFill>
              </a:rPr>
              <a:t>目录则返回目录下所有文件字节数；否则返回</a:t>
            </a:r>
            <a:r>
              <a:rPr lang="en-US" altLang="zh-CN" sz="1600">
                <a:solidFill>
                  <a:srgbClr val="000000"/>
                </a:solidFill>
              </a:rPr>
              <a:t>-1</a:t>
            </a:r>
          </a:p>
          <a:p>
            <a:pPr lvl="2" defTabSz="914400"/>
            <a:r>
              <a:rPr lang="en-US" altLang="zh-CN" sz="1600">
                <a:solidFill>
                  <a:srgbClr val="000000"/>
                </a:solidFill>
              </a:rPr>
              <a:t>long fs:fileSize(String path) – </a:t>
            </a:r>
            <a:r>
              <a:rPr lang="zh-CN" altLang="en-US" sz="1600">
                <a:solidFill>
                  <a:srgbClr val="000000"/>
                </a:solidFill>
              </a:rPr>
              <a:t>文件则返回文件字节数；否则返回</a:t>
            </a:r>
            <a:r>
              <a:rPr lang="en-US" altLang="zh-CN" sz="1600">
                <a:solidFill>
                  <a:srgbClr val="000000"/>
                </a:solidFill>
              </a:rPr>
              <a:t>-1</a:t>
            </a:r>
          </a:p>
          <a:p>
            <a:pPr lvl="2" defTabSz="914400"/>
            <a:r>
              <a:rPr lang="en-US" altLang="zh-CN" sz="1600">
                <a:solidFill>
                  <a:srgbClr val="000000"/>
                </a:solidFill>
              </a:rPr>
              <a:t>long fs:blockSize(String path) – </a:t>
            </a:r>
            <a:r>
              <a:rPr lang="zh-CN" altLang="en-US" sz="1600">
                <a:solidFill>
                  <a:srgbClr val="000000"/>
                </a:solidFill>
              </a:rPr>
              <a:t>文件则返回文件块的字节数；否则返回</a:t>
            </a:r>
            <a:r>
              <a:rPr lang="en-US" altLang="zh-CN" sz="1600">
                <a:solidFill>
                  <a:srgbClr val="000000"/>
                </a:solidFill>
              </a:rPr>
              <a:t>-1</a:t>
            </a: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1062642" y="1728074"/>
            <a:ext cx="12963638" cy="584771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/>
              <a:t>Oozie</a:t>
            </a:r>
            <a:endParaRPr dirty="0"/>
          </a:p>
        </p:txBody>
      </p:sp>
      <p:sp>
        <p:nvSpPr>
          <p:cNvPr id="239" name="Shape 239"/>
          <p:cNvSpPr/>
          <p:nvPr/>
        </p:nvSpPr>
        <p:spPr>
          <a:xfrm>
            <a:off x="14026280" y="392368"/>
            <a:ext cx="1470435" cy="807053"/>
          </a:xfrm>
          <a:prstGeom prst="rect">
            <a:avLst/>
          </a:prstGeom>
          <a:ln w="12700">
            <a:miter lim="400000"/>
          </a:ln>
        </p:spPr>
        <p:txBody>
          <a:bodyPr lIns="33864" tIns="33864" rIns="33864" bIns="33864" anchor="ctr">
            <a:spAutoFit/>
          </a:bodyPr>
          <a:lstStyle>
            <a:lvl1pPr defTabSz="549910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rPr lang="en-US" smtClean="0"/>
              <a:t>1</a:t>
            </a:r>
            <a:r>
              <a:rPr smtClean="0"/>
              <a:t>0</a:t>
            </a:r>
          </a:p>
        </p:txBody>
      </p:sp>
      <p:sp>
        <p:nvSpPr>
          <p:cNvPr id="240" name="Shape 240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" name="内容占位符 3"/>
          <p:cNvSpPr txBox="1"/>
          <p:nvPr/>
        </p:nvSpPr>
        <p:spPr bwMode="auto">
          <a:xfrm>
            <a:off x="954973" y="2428776"/>
            <a:ext cx="13252440" cy="633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endParaRPr lang="en-US" altLang="zh-CN" sz="2000"/>
          </a:p>
          <a:p>
            <a:r>
              <a:rPr lang="en-US" altLang="zh-CN" sz="2000"/>
              <a:t>3</a:t>
            </a:r>
            <a:r>
              <a:rPr lang="zh-CN" altLang="en-US" sz="2000"/>
              <a:t>、节点</a:t>
            </a:r>
            <a:endParaRPr lang="en-US" altLang="zh-CN" sz="2000"/>
          </a:p>
          <a:p>
            <a:pPr lvl="1"/>
            <a:endParaRPr lang="en-US" altLang="zh-CN"/>
          </a:p>
          <a:p>
            <a:pPr lvl="1"/>
            <a:r>
              <a:rPr lang="en-US" altLang="zh-CN"/>
              <a:t>A</a:t>
            </a:r>
            <a:r>
              <a:rPr lang="zh-CN" altLang="en-US"/>
              <a:t>、流程控制节点</a:t>
            </a:r>
            <a:endParaRPr lang="en-US" altLang="zh-CN"/>
          </a:p>
          <a:p>
            <a:pPr lvl="2"/>
            <a:r>
              <a:rPr lang="en-US" altLang="zh-CN" sz="1600"/>
              <a:t>start – </a:t>
            </a:r>
            <a:r>
              <a:rPr lang="zh-CN" altLang="en-US" sz="1600"/>
              <a:t>定义</a:t>
            </a:r>
            <a:r>
              <a:rPr lang="en-US" altLang="zh-CN" sz="1600"/>
              <a:t>workflow</a:t>
            </a:r>
            <a:r>
              <a:rPr lang="zh-CN" altLang="en-US" sz="1600"/>
              <a:t>开始</a:t>
            </a:r>
            <a:endParaRPr lang="en-US" altLang="zh-CN" sz="1600"/>
          </a:p>
          <a:p>
            <a:pPr lvl="2"/>
            <a:r>
              <a:rPr lang="en-US" altLang="zh-CN" sz="1600"/>
              <a:t>end – </a:t>
            </a:r>
            <a:r>
              <a:rPr lang="zh-CN" altLang="en-US" sz="1600"/>
              <a:t>定义</a:t>
            </a:r>
            <a:r>
              <a:rPr lang="en-US" altLang="zh-CN" sz="1600"/>
              <a:t>workflow</a:t>
            </a:r>
            <a:r>
              <a:rPr lang="zh-CN" altLang="en-US" sz="1600"/>
              <a:t>结束</a:t>
            </a:r>
            <a:endParaRPr lang="en-US" altLang="zh-CN" sz="1600"/>
          </a:p>
          <a:p>
            <a:pPr lvl="2"/>
            <a:r>
              <a:rPr lang="en-US" altLang="zh-CN" sz="1600"/>
              <a:t>decision – </a:t>
            </a:r>
            <a:r>
              <a:rPr lang="zh-CN" altLang="en-US" sz="1600"/>
              <a:t>实现</a:t>
            </a:r>
            <a:r>
              <a:rPr lang="en-US" altLang="zh-CN" sz="1600"/>
              <a:t>switch</a:t>
            </a:r>
            <a:r>
              <a:rPr lang="zh-CN" altLang="en-US" sz="1600"/>
              <a:t>功能</a:t>
            </a:r>
            <a:endParaRPr lang="en-US" altLang="zh-CN" sz="1600"/>
          </a:p>
          <a:p>
            <a:pPr lvl="2"/>
            <a:r>
              <a:rPr lang="en-US" altLang="zh-CN" sz="1600"/>
              <a:t>sub-workflow – </a:t>
            </a:r>
            <a:r>
              <a:rPr lang="zh-CN" altLang="en-US" sz="1600"/>
              <a:t>调用子</a:t>
            </a:r>
            <a:r>
              <a:rPr lang="en-US" altLang="zh-CN" sz="1600"/>
              <a:t>workflow</a:t>
            </a:r>
          </a:p>
          <a:p>
            <a:pPr lvl="2"/>
            <a:r>
              <a:rPr lang="en-US" altLang="zh-CN" sz="1600"/>
              <a:t>kill – </a:t>
            </a:r>
            <a:r>
              <a:rPr lang="zh-CN" altLang="en-US" sz="1600"/>
              <a:t>杀死</a:t>
            </a:r>
            <a:r>
              <a:rPr lang="en-US" altLang="zh-CN" sz="1600"/>
              <a:t>workflow</a:t>
            </a:r>
          </a:p>
          <a:p>
            <a:pPr lvl="2"/>
            <a:r>
              <a:rPr lang="en-US" altLang="zh-CN" sz="1600"/>
              <a:t>fork – </a:t>
            </a:r>
            <a:r>
              <a:rPr lang="zh-CN" altLang="en-US" sz="1600"/>
              <a:t>并发执行</a:t>
            </a:r>
            <a:r>
              <a:rPr lang="en-US" altLang="zh-CN" sz="1600"/>
              <a:t>workflow</a:t>
            </a:r>
          </a:p>
          <a:p>
            <a:pPr lvl="2"/>
            <a:r>
              <a:rPr lang="en-US" altLang="zh-CN" sz="1600"/>
              <a:t>join – </a:t>
            </a:r>
            <a:r>
              <a:rPr lang="zh-CN" altLang="en-US" sz="1600"/>
              <a:t>并发执行结束（与</a:t>
            </a:r>
            <a:r>
              <a:rPr lang="en-US" altLang="zh-CN" sz="1600"/>
              <a:t>fork</a:t>
            </a:r>
            <a:r>
              <a:rPr lang="zh-CN" altLang="en-US" sz="1600"/>
              <a:t>一起使用）</a:t>
            </a:r>
            <a:endParaRPr lang="en-US" altLang="zh-CN" sz="2400"/>
          </a:p>
          <a:p>
            <a:pPr lvl="1"/>
            <a:endParaRPr lang="en-US" altLang="zh-CN"/>
          </a:p>
          <a:p>
            <a:pPr lvl="1"/>
            <a:r>
              <a:rPr lang="en-US" altLang="zh-CN"/>
              <a:t>B</a:t>
            </a:r>
            <a:r>
              <a:rPr lang="zh-CN" altLang="en-US"/>
              <a:t>、动作节点</a:t>
            </a:r>
            <a:endParaRPr lang="en-US" altLang="zh-CN"/>
          </a:p>
          <a:p>
            <a:pPr lvl="2"/>
            <a:r>
              <a:rPr lang="en-US" altLang="zh-CN" sz="1600"/>
              <a:t>shell</a:t>
            </a:r>
          </a:p>
          <a:p>
            <a:pPr lvl="2"/>
            <a:r>
              <a:rPr lang="en-US" altLang="zh-CN" sz="1600"/>
              <a:t>java</a:t>
            </a:r>
          </a:p>
          <a:p>
            <a:pPr lvl="2"/>
            <a:r>
              <a:rPr lang="en-US" altLang="zh-CN" sz="1600"/>
              <a:t>fs</a:t>
            </a:r>
          </a:p>
          <a:p>
            <a:pPr lvl="2"/>
            <a:r>
              <a:rPr lang="en-US" altLang="zh-CN" sz="1600"/>
              <a:t>MR</a:t>
            </a:r>
          </a:p>
          <a:p>
            <a:pPr lvl="2"/>
            <a:r>
              <a:rPr lang="en-US" altLang="zh-CN" sz="1600"/>
              <a:t>hive</a:t>
            </a:r>
          </a:p>
          <a:p>
            <a:pPr lvl="2"/>
            <a:r>
              <a:rPr lang="en-US" altLang="zh-CN" sz="1600"/>
              <a:t>sqoop</a:t>
            </a:r>
          </a:p>
        </p:txBody>
      </p:sp>
      <p:sp>
        <p:nvSpPr>
          <p:cNvPr id="10" name="文本框 9"/>
          <p:cNvSpPr txBox="1"/>
          <p:nvPr/>
        </p:nvSpPr>
        <p:spPr>
          <a:xfrm>
            <a:off x="8340080" y="2841498"/>
            <a:ext cx="5513048" cy="230832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914400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zh-CN" sz="1800" kern="1200">
                <a:latin typeface="Trebuchet MS" panose="020B0603020202020204" pitchFamily="34" charset="0"/>
                <a:ea typeface="宋体" panose="02010600030101010101" pitchFamily="2" charset="-122"/>
              </a:rPr>
              <a:t>&lt;decision name="[NODE-NAME]"&gt;</a:t>
            </a:r>
          </a:p>
          <a:p>
            <a:pPr algn="l" defTabSz="914400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zh-CN" sz="1800" kern="1200" smtClean="0">
                <a:latin typeface="Trebuchet MS" panose="020B0603020202020204" pitchFamily="34" charset="0"/>
                <a:ea typeface="宋体" panose="02010600030101010101" pitchFamily="2" charset="-122"/>
              </a:rPr>
              <a:t>    &lt;</a:t>
            </a:r>
            <a:r>
              <a:rPr lang="en-US" altLang="zh-CN" sz="1800" kern="1200">
                <a:latin typeface="Trebuchet MS" panose="020B0603020202020204" pitchFamily="34" charset="0"/>
                <a:ea typeface="宋体" panose="02010600030101010101" pitchFamily="2" charset="-122"/>
              </a:rPr>
              <a:t>switch&gt;</a:t>
            </a:r>
          </a:p>
          <a:p>
            <a:pPr algn="l" defTabSz="914400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zh-CN" sz="1800" kern="1200" smtClean="0">
                <a:latin typeface="Trebuchet MS" panose="020B0603020202020204" pitchFamily="34" charset="0"/>
                <a:ea typeface="宋体" panose="02010600030101010101" pitchFamily="2" charset="-122"/>
              </a:rPr>
              <a:t>        &lt;</a:t>
            </a:r>
            <a:r>
              <a:rPr lang="en-US" altLang="zh-CN" sz="1800" kern="1200">
                <a:latin typeface="Trebuchet MS" panose="020B0603020202020204" pitchFamily="34" charset="0"/>
                <a:ea typeface="宋体" panose="02010600030101010101" pitchFamily="2" charset="-122"/>
              </a:rPr>
              <a:t>case to="[NODE_NAME]"&gt;[PREDICATE]&lt;/case&gt;</a:t>
            </a:r>
          </a:p>
          <a:p>
            <a:pPr algn="l" defTabSz="914400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zh-CN" sz="1800" kern="1200" smtClean="0">
                <a:latin typeface="Trebuchet MS" panose="020B0603020202020204" pitchFamily="34" charset="0"/>
                <a:ea typeface="宋体" panose="02010600030101010101" pitchFamily="2" charset="-122"/>
              </a:rPr>
              <a:t>        ...</a:t>
            </a:r>
            <a:endParaRPr lang="en-US" altLang="zh-CN" sz="1800" kern="1200">
              <a:latin typeface="Trebuchet MS" panose="020B0603020202020204" pitchFamily="34" charset="0"/>
              <a:ea typeface="宋体" panose="02010600030101010101" pitchFamily="2" charset="-122"/>
            </a:endParaRPr>
          </a:p>
          <a:p>
            <a:pPr algn="l" defTabSz="914400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zh-CN" sz="1800" kern="1200" smtClean="0">
                <a:latin typeface="Trebuchet MS" panose="020B0603020202020204" pitchFamily="34" charset="0"/>
                <a:ea typeface="宋体" panose="02010600030101010101" pitchFamily="2" charset="-122"/>
              </a:rPr>
              <a:t>        &lt;</a:t>
            </a:r>
            <a:r>
              <a:rPr lang="en-US" altLang="zh-CN" sz="1800" kern="1200">
                <a:latin typeface="Trebuchet MS" panose="020B0603020202020204" pitchFamily="34" charset="0"/>
                <a:ea typeface="宋体" panose="02010600030101010101" pitchFamily="2" charset="-122"/>
              </a:rPr>
              <a:t>case to="[NODE_NAME]"&gt;[PREDICATE]&lt;/case&gt;</a:t>
            </a:r>
          </a:p>
          <a:p>
            <a:pPr algn="l" defTabSz="914400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zh-CN" sz="1800" kern="1200" smtClean="0">
                <a:latin typeface="Trebuchet MS" panose="020B0603020202020204" pitchFamily="34" charset="0"/>
                <a:ea typeface="宋体" panose="02010600030101010101" pitchFamily="2" charset="-122"/>
              </a:rPr>
              <a:t>        &lt;</a:t>
            </a:r>
            <a:r>
              <a:rPr lang="en-US" altLang="zh-CN" sz="1800" kern="1200">
                <a:latin typeface="Trebuchet MS" panose="020B0603020202020204" pitchFamily="34" charset="0"/>
                <a:ea typeface="宋体" panose="02010600030101010101" pitchFamily="2" charset="-122"/>
              </a:rPr>
              <a:t>default to="[NODE_NAME]" /&gt;</a:t>
            </a:r>
          </a:p>
          <a:p>
            <a:pPr algn="l" defTabSz="914400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zh-CN" sz="1800" kern="1200" smtClean="0">
                <a:latin typeface="Trebuchet MS" panose="020B0603020202020204" pitchFamily="34" charset="0"/>
                <a:ea typeface="宋体" panose="02010600030101010101" pitchFamily="2" charset="-122"/>
              </a:rPr>
              <a:t>    &lt;/</a:t>
            </a:r>
            <a:r>
              <a:rPr lang="en-US" altLang="zh-CN" sz="1800" kern="1200">
                <a:latin typeface="Trebuchet MS" panose="020B0603020202020204" pitchFamily="34" charset="0"/>
                <a:ea typeface="宋体" panose="02010600030101010101" pitchFamily="2" charset="-122"/>
              </a:rPr>
              <a:t>switch&gt;</a:t>
            </a:r>
          </a:p>
          <a:p>
            <a:pPr algn="l" defTabSz="914400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zh-CN" sz="1800" kern="1200">
                <a:latin typeface="Trebuchet MS" panose="020B0603020202020204" pitchFamily="34" charset="0"/>
                <a:ea typeface="宋体" panose="02010600030101010101" pitchFamily="2" charset="-122"/>
              </a:rPr>
              <a:t>&lt;/decision&gt;</a:t>
            </a:r>
            <a:endParaRPr lang="zh-CN" altLang="en-US" sz="1800" kern="1200">
              <a:latin typeface="Trebuchet MS" panose="020B0603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1" name="文本框 10"/>
          <p:cNvSpPr txBox="1"/>
          <p:nvPr/>
        </p:nvSpPr>
        <p:spPr>
          <a:xfrm>
            <a:off x="8373765" y="5941988"/>
            <a:ext cx="5833648" cy="203132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 defTabSz="914400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zh-CN" sz="1800" kern="1200">
                <a:latin typeface="Trebuchet MS" panose="020B0603020202020204" pitchFamily="34" charset="0"/>
                <a:ea typeface="宋体" panose="02010600030101010101" pitchFamily="2" charset="-122"/>
              </a:rPr>
              <a:t>&lt;fork name="[FORK-NODE-NAME]"&gt;</a:t>
            </a:r>
          </a:p>
          <a:p>
            <a:pPr algn="l" defTabSz="914400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zh-CN" sz="1800" kern="1200">
                <a:latin typeface="Trebuchet MS" panose="020B0603020202020204" pitchFamily="34" charset="0"/>
                <a:ea typeface="宋体" panose="02010600030101010101" pitchFamily="2" charset="-122"/>
              </a:rPr>
              <a:t>    &lt;path start="[NODE-NAME]" /&gt;</a:t>
            </a:r>
          </a:p>
          <a:p>
            <a:pPr algn="l" defTabSz="914400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zh-CN" sz="1800" kern="1200">
                <a:latin typeface="Trebuchet MS" panose="020B0603020202020204" pitchFamily="34" charset="0"/>
                <a:ea typeface="宋体" panose="02010600030101010101" pitchFamily="2" charset="-122"/>
              </a:rPr>
              <a:t>    ...</a:t>
            </a:r>
          </a:p>
          <a:p>
            <a:pPr algn="l" defTabSz="914400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zh-CN" sz="1800" kern="1200">
                <a:latin typeface="Trebuchet MS" panose="020B0603020202020204" pitchFamily="34" charset="0"/>
                <a:ea typeface="宋体" panose="02010600030101010101" pitchFamily="2" charset="-122"/>
              </a:rPr>
              <a:t>    &lt;path start="[NODE-NAME]" /&gt;</a:t>
            </a:r>
          </a:p>
          <a:p>
            <a:pPr algn="l" defTabSz="914400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zh-CN" sz="1800" kern="1200">
                <a:latin typeface="Trebuchet MS" panose="020B0603020202020204" pitchFamily="34" charset="0"/>
                <a:ea typeface="宋体" panose="02010600030101010101" pitchFamily="2" charset="-122"/>
              </a:rPr>
              <a:t>&lt;/fork&gt;</a:t>
            </a:r>
          </a:p>
          <a:p>
            <a:pPr algn="l" defTabSz="914400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zh-CN" sz="1800" kern="1200">
                <a:latin typeface="Trebuchet MS" panose="020B0603020202020204" pitchFamily="34" charset="0"/>
                <a:ea typeface="宋体" panose="02010600030101010101" pitchFamily="2" charset="-122"/>
              </a:rPr>
              <a:t>...</a:t>
            </a:r>
          </a:p>
          <a:p>
            <a:pPr algn="l" defTabSz="914400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zh-CN" sz="1800" kern="1200">
                <a:latin typeface="Trebuchet MS" panose="020B0603020202020204" pitchFamily="34" charset="0"/>
                <a:ea typeface="宋体" panose="02010600030101010101" pitchFamily="2" charset="-122"/>
              </a:rPr>
              <a:t>&lt;join name="[JOIN-NODE-NAME]" to="[NODE-NAME]" /&gt;</a:t>
            </a:r>
            <a:endParaRPr lang="zh-CN" altLang="en-US" sz="1800" kern="1200">
              <a:latin typeface="Trebuchet MS" panose="020B0603020202020204" pitchFamily="34" charset="0"/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11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xit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21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499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10" grpId="1"/>
      <p:bldP spid="11" grpId="0"/>
      <p:bldP spid="11" grpId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1062642" y="1728074"/>
            <a:ext cx="12963638" cy="584771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/>
              <a:t>Oozie</a:t>
            </a:r>
            <a:endParaRPr dirty="0"/>
          </a:p>
        </p:txBody>
      </p:sp>
      <p:sp>
        <p:nvSpPr>
          <p:cNvPr id="239" name="Shape 239"/>
          <p:cNvSpPr/>
          <p:nvPr/>
        </p:nvSpPr>
        <p:spPr>
          <a:xfrm>
            <a:off x="14026280" y="392368"/>
            <a:ext cx="1470435" cy="807053"/>
          </a:xfrm>
          <a:prstGeom prst="rect">
            <a:avLst/>
          </a:prstGeom>
          <a:ln w="12700">
            <a:miter lim="400000"/>
          </a:ln>
        </p:spPr>
        <p:txBody>
          <a:bodyPr lIns="33864" tIns="33864" rIns="33864" bIns="33864" anchor="ctr">
            <a:spAutoFit/>
          </a:bodyPr>
          <a:lstStyle>
            <a:lvl1pPr defTabSz="549910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rPr lang="en-US" smtClean="0"/>
              <a:t>11</a:t>
            </a:r>
          </a:p>
        </p:txBody>
      </p:sp>
      <p:sp>
        <p:nvSpPr>
          <p:cNvPr id="240" name="Shape 240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" name="内容占位符 3"/>
          <p:cNvSpPr txBox="1"/>
          <p:nvPr/>
        </p:nvSpPr>
        <p:spPr bwMode="auto">
          <a:xfrm>
            <a:off x="954973" y="2428776"/>
            <a:ext cx="13252440" cy="633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lvl="0" indent="0" defTabSz="914400">
              <a:buNone/>
            </a:pPr>
            <a:r>
              <a:rPr lang="en-US" altLang="zh-CN" sz="2800">
                <a:solidFill>
                  <a:srgbClr val="000000"/>
                </a:solidFill>
              </a:rPr>
              <a:t>Shell</a:t>
            </a:r>
            <a:r>
              <a:rPr lang="zh-CN" altLang="en-US" sz="2800">
                <a:solidFill>
                  <a:srgbClr val="000000"/>
                </a:solidFill>
              </a:rPr>
              <a:t>节点</a:t>
            </a:r>
            <a:endParaRPr lang="en-US" altLang="zh-CN" sz="2800">
              <a:solidFill>
                <a:srgbClr val="000000"/>
              </a:solidFill>
            </a:endParaRPr>
          </a:p>
          <a:p>
            <a:pPr marL="0" lvl="0" indent="0" defTabSz="914400">
              <a:buNone/>
            </a:pPr>
            <a:r>
              <a:rPr lang="en-US" altLang="zh-CN" sz="2800">
                <a:solidFill>
                  <a:srgbClr val="FF0000"/>
                </a:solidFill>
              </a:rPr>
              <a:t>  ---job.properties</a:t>
            </a:r>
          </a:p>
          <a:p>
            <a:pPr marL="0" lvl="0" indent="0" defTabSz="914400">
              <a:buNone/>
            </a:pPr>
            <a:endParaRPr lang="en-US" altLang="zh-CN">
              <a:solidFill>
                <a:srgbClr val="000000"/>
              </a:solidFill>
            </a:endParaRPr>
          </a:p>
          <a:p>
            <a:pPr marL="400050" lvl="1" indent="0" defTabSz="914400">
              <a:buNone/>
            </a:pPr>
            <a:r>
              <a:rPr lang="en-US" altLang="zh-CN" sz="2400">
                <a:solidFill>
                  <a:srgbClr val="000000"/>
                </a:solidFill>
              </a:rPr>
              <a:t>nameNode=hdfs://node1:8020</a:t>
            </a:r>
          </a:p>
          <a:p>
            <a:pPr marL="400050" lvl="1" indent="0" defTabSz="914400">
              <a:buNone/>
            </a:pPr>
            <a:r>
              <a:rPr lang="en-US" altLang="zh-CN" sz="2400">
                <a:solidFill>
                  <a:srgbClr val="000000"/>
                </a:solidFill>
              </a:rPr>
              <a:t>jobTracker=node1:8032</a:t>
            </a:r>
          </a:p>
          <a:p>
            <a:pPr marL="400050" lvl="1" indent="0" defTabSz="914400">
              <a:buNone/>
            </a:pPr>
            <a:r>
              <a:rPr lang="en-US" altLang="zh-CN" sz="2400">
                <a:solidFill>
                  <a:srgbClr val="000000"/>
                </a:solidFill>
              </a:rPr>
              <a:t>queueName=default</a:t>
            </a:r>
          </a:p>
          <a:p>
            <a:pPr marL="400050" lvl="1" indent="0" defTabSz="914400">
              <a:buNone/>
            </a:pPr>
            <a:r>
              <a:rPr lang="en-US" altLang="zh-CN" sz="2400">
                <a:solidFill>
                  <a:srgbClr val="000000"/>
                </a:solidFill>
              </a:rPr>
              <a:t>examplesRoot=examples</a:t>
            </a:r>
          </a:p>
          <a:p>
            <a:pPr marL="400050" lvl="1" indent="0" defTabSz="914400">
              <a:buNone/>
            </a:pPr>
            <a:endParaRPr lang="en-US" altLang="zh-CN" sz="2400">
              <a:solidFill>
                <a:srgbClr val="000000"/>
              </a:solidFill>
            </a:endParaRPr>
          </a:p>
          <a:p>
            <a:pPr marL="400050" lvl="1" indent="0" defTabSz="914400">
              <a:buNone/>
            </a:pPr>
            <a:r>
              <a:rPr lang="en-US" altLang="zh-CN" sz="2400">
                <a:solidFill>
                  <a:srgbClr val="000000"/>
                </a:solidFill>
              </a:rPr>
              <a:t>oozie.wf.application.path=${nameNode}/user/workflow/oozie/shell</a:t>
            </a: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1062642" y="1728074"/>
            <a:ext cx="12963638" cy="584771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/>
              <a:t>Oozie</a:t>
            </a:r>
            <a:endParaRPr dirty="0"/>
          </a:p>
        </p:txBody>
      </p:sp>
      <p:sp>
        <p:nvSpPr>
          <p:cNvPr id="239" name="Shape 239"/>
          <p:cNvSpPr/>
          <p:nvPr/>
        </p:nvSpPr>
        <p:spPr>
          <a:xfrm>
            <a:off x="14026280" y="392368"/>
            <a:ext cx="1470435" cy="807053"/>
          </a:xfrm>
          <a:prstGeom prst="rect">
            <a:avLst/>
          </a:prstGeom>
          <a:ln w="12700">
            <a:miter lim="400000"/>
          </a:ln>
        </p:spPr>
        <p:txBody>
          <a:bodyPr lIns="33864" tIns="33864" rIns="33864" bIns="33864" anchor="ctr">
            <a:spAutoFit/>
          </a:bodyPr>
          <a:lstStyle>
            <a:lvl1pPr defTabSz="549910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rPr lang="en-US" smtClean="0"/>
              <a:t>12</a:t>
            </a:r>
          </a:p>
        </p:txBody>
      </p:sp>
      <p:sp>
        <p:nvSpPr>
          <p:cNvPr id="240" name="Shape 240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" name="内容占位符 3"/>
          <p:cNvSpPr txBox="1"/>
          <p:nvPr/>
        </p:nvSpPr>
        <p:spPr bwMode="auto">
          <a:xfrm>
            <a:off x="954973" y="2428776"/>
            <a:ext cx="13252440" cy="633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None/>
            </a:pPr>
            <a:r>
              <a:rPr lang="en-US" altLang="zh-CN" sz="1800"/>
              <a:t>Shell</a:t>
            </a:r>
            <a:r>
              <a:rPr lang="zh-CN" altLang="en-US" sz="1800"/>
              <a:t>节点</a:t>
            </a:r>
            <a:r>
              <a:rPr lang="en-US" altLang="zh-CN" sz="1800">
                <a:solidFill>
                  <a:srgbClr val="FF0000"/>
                </a:solidFill>
              </a:rPr>
              <a:t>	  --workflow.xml</a:t>
            </a:r>
          </a:p>
          <a:p>
            <a:pPr marL="400050" lvl="1" indent="0">
              <a:buNone/>
            </a:pPr>
            <a:r>
              <a:rPr lang="en-US" altLang="zh-CN" sz="1400"/>
              <a:t>&lt;workflow-app xmlns="uri:oozie:workflow:0.3" name="shell-wf"&gt;</a:t>
            </a:r>
          </a:p>
          <a:p>
            <a:pPr marL="400050" lvl="1" indent="0">
              <a:buNone/>
            </a:pPr>
            <a:r>
              <a:rPr lang="en-US" altLang="zh-CN" sz="1400"/>
              <a:t>    &lt;start to="shell-node"/&gt;</a:t>
            </a:r>
          </a:p>
          <a:p>
            <a:pPr marL="400050" lvl="1" indent="0">
              <a:buNone/>
            </a:pPr>
            <a:r>
              <a:rPr lang="en-US" altLang="zh-CN" sz="1400"/>
              <a:t>    &lt;action name="shell-node"&gt;</a:t>
            </a:r>
          </a:p>
          <a:p>
            <a:pPr marL="400050" lvl="1" indent="0">
              <a:buNone/>
            </a:pPr>
            <a:r>
              <a:rPr lang="en-US" altLang="zh-CN" sz="1400"/>
              <a:t>       &lt;shell xmlns="uri:oozie:shell-action:0.1"&gt;</a:t>
            </a:r>
          </a:p>
          <a:p>
            <a:pPr marL="400050" lvl="1" indent="0">
              <a:buNone/>
            </a:pPr>
            <a:r>
              <a:rPr lang="en-US" altLang="zh-CN" sz="1400"/>
              <a:t>            &lt;job-tracker&gt;${jobTracker}&lt;/job-tracker&gt;</a:t>
            </a:r>
          </a:p>
          <a:p>
            <a:pPr marL="400050" lvl="1" indent="0">
              <a:buNone/>
            </a:pPr>
            <a:r>
              <a:rPr lang="en-US" altLang="zh-CN" sz="1400"/>
              <a:t>            &lt;name-node&gt;${nameNode}&lt;/name-node&gt;</a:t>
            </a:r>
          </a:p>
          <a:p>
            <a:pPr marL="400050" lvl="1" indent="0">
              <a:buNone/>
            </a:pPr>
            <a:r>
              <a:rPr lang="en-US" altLang="zh-CN" sz="1400"/>
              <a:t>            &lt;configuration&gt;</a:t>
            </a:r>
          </a:p>
          <a:p>
            <a:pPr marL="400050" lvl="1" indent="0">
              <a:buNone/>
            </a:pPr>
            <a:r>
              <a:rPr lang="en-US" altLang="zh-CN" sz="1400"/>
              <a:t>                &lt;property&gt;</a:t>
            </a:r>
          </a:p>
          <a:p>
            <a:pPr marL="400050" lvl="1" indent="0">
              <a:buNone/>
            </a:pPr>
            <a:r>
              <a:rPr lang="en-US" altLang="zh-CN" sz="1400"/>
              <a:t>                    &lt;name&gt;mapred.job.queue.name&lt;/name&gt;</a:t>
            </a:r>
          </a:p>
          <a:p>
            <a:pPr marL="400050" lvl="1" indent="0">
              <a:buNone/>
            </a:pPr>
            <a:r>
              <a:rPr lang="en-US" altLang="zh-CN" sz="1400"/>
              <a:t>                    &lt;value&gt;${queueName}&lt;/value&gt;</a:t>
            </a:r>
          </a:p>
          <a:p>
            <a:pPr marL="400050" lvl="1" indent="0">
              <a:buNone/>
            </a:pPr>
            <a:r>
              <a:rPr lang="en-US" altLang="zh-CN" sz="1400"/>
              <a:t>                &lt;/property&gt;</a:t>
            </a:r>
          </a:p>
          <a:p>
            <a:pPr marL="400050" lvl="1" indent="0">
              <a:buNone/>
            </a:pPr>
            <a:r>
              <a:rPr lang="en-US" altLang="zh-CN" sz="1400"/>
              <a:t>            &lt;/configuration&gt;</a:t>
            </a:r>
          </a:p>
          <a:p>
            <a:pPr marL="400050" lvl="1" indent="0">
              <a:buNone/>
            </a:pPr>
            <a:r>
              <a:rPr lang="en-US" altLang="zh-CN" sz="1400"/>
              <a:t>            &lt;exec&gt;echo&lt;/exec&gt;</a:t>
            </a:r>
          </a:p>
          <a:p>
            <a:pPr marL="400050" lvl="1" indent="0">
              <a:buNone/>
            </a:pPr>
            <a:r>
              <a:rPr lang="en-US" altLang="zh-CN" sz="1400"/>
              <a:t>            &lt;argument&gt;hi shell in oozie&lt;/argument&gt;</a:t>
            </a:r>
          </a:p>
          <a:p>
            <a:pPr marL="400050" lvl="1" indent="0">
              <a:buNone/>
            </a:pPr>
            <a:r>
              <a:rPr lang="en-US" altLang="zh-CN" sz="1400"/>
              <a:t>        &lt;/shell&gt;</a:t>
            </a:r>
          </a:p>
          <a:p>
            <a:pPr marL="400050" lvl="1" indent="0">
              <a:buNone/>
            </a:pPr>
            <a:r>
              <a:rPr lang="en-US" altLang="zh-CN" sz="1400"/>
              <a:t>        &lt;ok to="end"/&gt;</a:t>
            </a:r>
          </a:p>
          <a:p>
            <a:pPr marL="400050" lvl="1" indent="0">
              <a:buNone/>
            </a:pPr>
            <a:r>
              <a:rPr lang="en-US" altLang="zh-CN" sz="1400"/>
              <a:t>        &lt;error to="fail"/&gt;</a:t>
            </a:r>
          </a:p>
          <a:p>
            <a:pPr marL="400050" lvl="1" indent="0">
              <a:buNone/>
            </a:pPr>
            <a:r>
              <a:rPr lang="en-US" altLang="zh-CN" sz="1400"/>
              <a:t>    &lt;/action&gt;</a:t>
            </a:r>
          </a:p>
          <a:p>
            <a:pPr marL="400050" lvl="1" indent="0">
              <a:buNone/>
            </a:pPr>
            <a:r>
              <a:rPr lang="en-US" altLang="zh-CN" sz="1400"/>
              <a:t>    &lt;kill name="fail"&gt;</a:t>
            </a:r>
          </a:p>
          <a:p>
            <a:pPr marL="400050" lvl="1" indent="0">
              <a:buNone/>
            </a:pPr>
            <a:r>
              <a:rPr lang="en-US" altLang="zh-CN" sz="1400"/>
              <a:t>        &lt;message&gt;Map/Reduce failed, error message[${wf:errorMessage(wf:lastErrorNode())}]&lt;/message&gt;</a:t>
            </a:r>
          </a:p>
          <a:p>
            <a:pPr marL="400050" lvl="1" indent="0">
              <a:buNone/>
            </a:pPr>
            <a:r>
              <a:rPr lang="en-US" altLang="zh-CN" sz="1400"/>
              <a:t>    &lt;/kill&gt;</a:t>
            </a:r>
          </a:p>
          <a:p>
            <a:pPr marL="400050" lvl="1" indent="0">
              <a:buNone/>
            </a:pPr>
            <a:r>
              <a:rPr lang="en-US" altLang="zh-CN" sz="1400"/>
              <a:t>    &lt;end name="end"/&gt;</a:t>
            </a:r>
          </a:p>
          <a:p>
            <a:pPr marL="400050" lvl="1" indent="0">
              <a:buNone/>
            </a:pPr>
            <a:r>
              <a:rPr lang="en-US" altLang="zh-CN" sz="1400"/>
              <a:t>&lt;/workflow-app&gt;</a:t>
            </a:r>
          </a:p>
          <a:p>
            <a:endParaRPr lang="en-US" altLang="zh-CN" sz="1800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1062642" y="1728074"/>
            <a:ext cx="12963638" cy="584771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/>
              <a:t>Oozie</a:t>
            </a:r>
            <a:endParaRPr dirty="0"/>
          </a:p>
        </p:txBody>
      </p:sp>
      <p:sp>
        <p:nvSpPr>
          <p:cNvPr id="239" name="Shape 239"/>
          <p:cNvSpPr/>
          <p:nvPr/>
        </p:nvSpPr>
        <p:spPr>
          <a:xfrm>
            <a:off x="14026280" y="392368"/>
            <a:ext cx="1470435" cy="807053"/>
          </a:xfrm>
          <a:prstGeom prst="rect">
            <a:avLst/>
          </a:prstGeom>
          <a:ln w="12700">
            <a:miter lim="400000"/>
          </a:ln>
        </p:spPr>
        <p:txBody>
          <a:bodyPr lIns="33864" tIns="33864" rIns="33864" bIns="33864" anchor="ctr">
            <a:spAutoFit/>
          </a:bodyPr>
          <a:lstStyle>
            <a:lvl1pPr defTabSz="549910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rPr lang="en-US" smtClean="0"/>
              <a:t>13</a:t>
            </a:r>
          </a:p>
        </p:txBody>
      </p:sp>
      <p:sp>
        <p:nvSpPr>
          <p:cNvPr id="240" name="Shape 240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" name="内容占位符 3"/>
          <p:cNvSpPr txBox="1"/>
          <p:nvPr/>
        </p:nvSpPr>
        <p:spPr bwMode="auto">
          <a:xfrm>
            <a:off x="954973" y="2428776"/>
            <a:ext cx="13252440" cy="633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None/>
            </a:pPr>
            <a:r>
              <a:rPr lang="zh-CN" altLang="en-US"/>
              <a:t>调用</a:t>
            </a:r>
            <a:r>
              <a:rPr lang="en-US" altLang="zh-CN"/>
              <a:t>impala</a:t>
            </a:r>
          </a:p>
          <a:p>
            <a:pPr marL="0" indent="0">
              <a:buNone/>
            </a:pPr>
            <a:r>
              <a:rPr lang="en-US" altLang="zh-CN">
                <a:solidFill>
                  <a:srgbClr val="FF0000"/>
                </a:solidFill>
              </a:rPr>
              <a:t> ---job.properties</a:t>
            </a:r>
            <a:endParaRPr lang="en-US" altLang="zh-CN"/>
          </a:p>
          <a:p>
            <a:pPr marL="0" indent="0">
              <a:buNone/>
            </a:pPr>
            <a:endParaRPr lang="en-US" altLang="zh-CN"/>
          </a:p>
          <a:p>
            <a:pPr marL="0" indent="0">
              <a:buNone/>
            </a:pPr>
            <a:endParaRPr lang="en-US" altLang="zh-CN"/>
          </a:p>
          <a:p>
            <a:pPr marL="400050" lvl="1" indent="0">
              <a:buNone/>
            </a:pPr>
            <a:r>
              <a:rPr lang="en-US" altLang="zh-CN" sz="2400"/>
              <a:t>nameNode=hdfs://node1:8020</a:t>
            </a:r>
          </a:p>
          <a:p>
            <a:pPr marL="400050" lvl="1" indent="0">
              <a:buNone/>
            </a:pPr>
            <a:r>
              <a:rPr lang="en-US" altLang="zh-CN" sz="2400"/>
              <a:t>jobTracker=node1:8032</a:t>
            </a:r>
          </a:p>
          <a:p>
            <a:pPr marL="400050" lvl="1" indent="0">
              <a:buNone/>
            </a:pPr>
            <a:r>
              <a:rPr lang="en-US" altLang="zh-CN" sz="2400"/>
              <a:t>queueName=default</a:t>
            </a:r>
          </a:p>
          <a:p>
            <a:pPr marL="400050" lvl="1" indent="0">
              <a:buNone/>
            </a:pPr>
            <a:r>
              <a:rPr lang="en-US" altLang="zh-CN" sz="2400"/>
              <a:t>examplesRoot=examples</a:t>
            </a:r>
          </a:p>
          <a:p>
            <a:pPr marL="400050" lvl="1" indent="0">
              <a:buNone/>
            </a:pPr>
            <a:r>
              <a:rPr lang="en-US" altLang="zh-CN" sz="2400"/>
              <a:t>oozie.usr.system.libpath=true</a:t>
            </a:r>
          </a:p>
          <a:p>
            <a:pPr marL="400050" lvl="1" indent="0">
              <a:buNone/>
            </a:pPr>
            <a:r>
              <a:rPr lang="en-US" altLang="zh-CN" sz="2400"/>
              <a:t>oozie.libpath=${namenode}/user/${user.name}/workflow/impala/lib</a:t>
            </a:r>
          </a:p>
          <a:p>
            <a:pPr marL="400050" lvl="1" indent="0">
              <a:buNone/>
            </a:pPr>
            <a:endParaRPr lang="en-US" altLang="zh-CN" sz="2400"/>
          </a:p>
          <a:p>
            <a:pPr marL="400050" lvl="1" indent="0">
              <a:buNone/>
            </a:pPr>
            <a:endParaRPr lang="en-US" altLang="zh-CN" sz="2400"/>
          </a:p>
          <a:p>
            <a:pPr marL="400050" lvl="1" indent="0">
              <a:buNone/>
            </a:pPr>
            <a:r>
              <a:rPr lang="en-US" altLang="zh-CN" sz="2400"/>
              <a:t>oozie.wf.application.path=${nameNode}/user/${user.name}/workflow/impala</a:t>
            </a:r>
          </a:p>
          <a:p>
            <a:pPr marL="0" indent="0">
              <a:buNone/>
            </a:pPr>
            <a:endParaRPr lang="en-US" altLang="zh-CN" sz="2000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1062642" y="1728074"/>
            <a:ext cx="12963638" cy="584771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/>
              <a:t>Oozie</a:t>
            </a:r>
            <a:endParaRPr dirty="0"/>
          </a:p>
        </p:txBody>
      </p:sp>
      <p:sp>
        <p:nvSpPr>
          <p:cNvPr id="239" name="Shape 239"/>
          <p:cNvSpPr/>
          <p:nvPr/>
        </p:nvSpPr>
        <p:spPr>
          <a:xfrm>
            <a:off x="14026280" y="392368"/>
            <a:ext cx="1470435" cy="807053"/>
          </a:xfrm>
          <a:prstGeom prst="rect">
            <a:avLst/>
          </a:prstGeom>
          <a:ln w="12700">
            <a:miter lim="400000"/>
          </a:ln>
        </p:spPr>
        <p:txBody>
          <a:bodyPr lIns="33864" tIns="33864" rIns="33864" bIns="33864" anchor="ctr">
            <a:spAutoFit/>
          </a:bodyPr>
          <a:lstStyle>
            <a:lvl1pPr defTabSz="549910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rPr lang="en-US" smtClean="0"/>
              <a:t>14</a:t>
            </a:r>
          </a:p>
        </p:txBody>
      </p:sp>
      <p:sp>
        <p:nvSpPr>
          <p:cNvPr id="240" name="Shape 240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" name="内容占位符 3"/>
          <p:cNvSpPr txBox="1"/>
          <p:nvPr/>
        </p:nvSpPr>
        <p:spPr bwMode="auto">
          <a:xfrm>
            <a:off x="954973" y="2428776"/>
            <a:ext cx="13252440" cy="633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None/>
            </a:pPr>
            <a:r>
              <a:rPr lang="zh-CN" altLang="en-US" sz="1800"/>
              <a:t>调用</a:t>
            </a:r>
            <a:r>
              <a:rPr lang="en-US" altLang="zh-CN" sz="1800"/>
              <a:t>impala</a:t>
            </a:r>
            <a:r>
              <a:rPr lang="en-US" altLang="zh-CN" sz="1800">
                <a:solidFill>
                  <a:srgbClr val="FF0000"/>
                </a:solidFill>
              </a:rPr>
              <a:t>  --workflow.xml</a:t>
            </a:r>
          </a:p>
          <a:p>
            <a:pPr marL="400050" lvl="1" indent="0">
              <a:buNone/>
            </a:pPr>
            <a:r>
              <a:rPr lang="en-US" altLang="zh-CN" sz="1400"/>
              <a:t>&lt;workflow-app xmlns="uri:oozie:workflow:0.4" name="impala-wf"&gt;</a:t>
            </a:r>
          </a:p>
          <a:p>
            <a:pPr marL="400050" lvl="1" indent="0">
              <a:buNone/>
            </a:pPr>
            <a:r>
              <a:rPr lang="en-US" altLang="zh-CN" sz="1400"/>
              <a:t>    &lt;start to="shell-node"/&gt;</a:t>
            </a:r>
          </a:p>
          <a:p>
            <a:pPr marL="400050" lvl="1" indent="0">
              <a:buNone/>
            </a:pPr>
            <a:r>
              <a:rPr lang="en-US" altLang="zh-CN" sz="1400"/>
              <a:t>    &lt;action name="shell-node"&gt;</a:t>
            </a:r>
          </a:p>
          <a:p>
            <a:pPr marL="400050" lvl="1" indent="0">
              <a:buNone/>
            </a:pPr>
            <a:r>
              <a:rPr lang="en-US" altLang="zh-CN" sz="1400"/>
              <a:t>        &lt;shell xmlns="uri:oozie:shell-action:0.1"&gt;</a:t>
            </a:r>
          </a:p>
          <a:p>
            <a:pPr marL="400050" lvl="1" indent="0">
              <a:buNone/>
            </a:pPr>
            <a:r>
              <a:rPr lang="en-US" altLang="zh-CN" sz="1400"/>
              <a:t>            &lt;job-tracker&gt;${jobTracker}&lt;/job-tracker&gt;</a:t>
            </a:r>
          </a:p>
          <a:p>
            <a:pPr marL="400050" lvl="1" indent="0">
              <a:buNone/>
            </a:pPr>
            <a:r>
              <a:rPr lang="en-US" altLang="zh-CN" sz="1400"/>
              <a:t>            &lt;name-node&gt;${nameNode}&lt;/name-node&gt;</a:t>
            </a:r>
          </a:p>
          <a:p>
            <a:pPr marL="400050" lvl="1" indent="0">
              <a:buNone/>
            </a:pPr>
            <a:r>
              <a:rPr lang="en-US" altLang="zh-CN" sz="1400"/>
              <a:t>            &lt;configuration&gt;</a:t>
            </a:r>
          </a:p>
          <a:p>
            <a:pPr marL="400050" lvl="1" indent="0">
              <a:buNone/>
            </a:pPr>
            <a:r>
              <a:rPr lang="en-US" altLang="zh-CN" sz="1400"/>
              <a:t>                &lt;property&gt;</a:t>
            </a:r>
          </a:p>
          <a:p>
            <a:pPr marL="400050" lvl="1" indent="0">
              <a:buNone/>
            </a:pPr>
            <a:r>
              <a:rPr lang="en-US" altLang="zh-CN" sz="1400"/>
              <a:t>                    &lt;name&gt;mapred.job.queue.name&lt;/name&gt;</a:t>
            </a:r>
          </a:p>
          <a:p>
            <a:pPr marL="400050" lvl="1" indent="0">
              <a:buNone/>
            </a:pPr>
            <a:r>
              <a:rPr lang="en-US" altLang="zh-CN" sz="1400"/>
              <a:t>                    &lt;value&gt;${queueName}&lt;/value&gt;</a:t>
            </a:r>
          </a:p>
          <a:p>
            <a:pPr marL="400050" lvl="1" indent="0">
              <a:buNone/>
            </a:pPr>
            <a:r>
              <a:rPr lang="en-US" altLang="zh-CN" sz="1400"/>
              <a:t>                &lt;/property&gt;</a:t>
            </a:r>
          </a:p>
          <a:p>
            <a:pPr marL="400050" lvl="1" indent="0">
              <a:buNone/>
            </a:pPr>
            <a:r>
              <a:rPr lang="en-US" altLang="zh-CN" sz="1400"/>
              <a:t>            &lt;/configuration&gt;</a:t>
            </a:r>
          </a:p>
          <a:p>
            <a:pPr marL="400050" lvl="1" indent="0">
              <a:buNone/>
            </a:pPr>
            <a:r>
              <a:rPr lang="en-US" altLang="zh-CN" sz="1400"/>
              <a:t>            &lt;exec&gt;impala-shell&lt;/exec&gt;</a:t>
            </a:r>
          </a:p>
          <a:p>
            <a:pPr marL="400050" lvl="1" indent="0">
              <a:buNone/>
            </a:pPr>
            <a:r>
              <a:rPr lang="en-US" altLang="zh-CN" sz="1400"/>
              <a:t>            &lt;argument&gt;-i&lt;/argument&gt;</a:t>
            </a:r>
          </a:p>
          <a:p>
            <a:pPr marL="400050" lvl="1" indent="0">
              <a:buNone/>
            </a:pPr>
            <a:r>
              <a:rPr lang="en-US" altLang="zh-CN" sz="1400"/>
              <a:t>            &lt;argument&gt;node2&lt;/argument&gt;</a:t>
            </a:r>
          </a:p>
          <a:p>
            <a:pPr marL="400050" lvl="1" indent="0">
              <a:buNone/>
            </a:pPr>
            <a:r>
              <a:rPr lang="en-US" altLang="zh-CN" sz="1400"/>
              <a:t>            &lt;argument&gt;-q&lt;/argument&gt;</a:t>
            </a:r>
          </a:p>
          <a:p>
            <a:pPr marL="400050" lvl="1" indent="0">
              <a:buNone/>
            </a:pPr>
            <a:r>
              <a:rPr lang="en-US" altLang="zh-CN" sz="1400"/>
              <a:t>            &lt;argument&gt;invalidate metadata&lt;/argument&gt;</a:t>
            </a:r>
          </a:p>
          <a:p>
            <a:pPr marL="400050" lvl="1" indent="0">
              <a:buNone/>
            </a:pPr>
            <a:r>
              <a:rPr lang="en-US" altLang="zh-CN" sz="1400"/>
              <a:t>            &lt;capture-output/&gt;</a:t>
            </a:r>
          </a:p>
          <a:p>
            <a:pPr marL="400050" lvl="1" indent="0">
              <a:buNone/>
            </a:pPr>
            <a:r>
              <a:rPr lang="en-US" altLang="zh-CN" sz="1400"/>
              <a:t>        &lt;/shell&gt;</a:t>
            </a:r>
          </a:p>
          <a:p>
            <a:pPr marL="400050" lvl="1" indent="0">
              <a:buNone/>
            </a:pPr>
            <a:r>
              <a:rPr lang="en-US" altLang="zh-CN" sz="1400"/>
              <a:t>	......</a:t>
            </a:r>
          </a:p>
          <a:p>
            <a:pPr marL="400050" lvl="1" indent="0">
              <a:buNone/>
            </a:pPr>
            <a:r>
              <a:rPr lang="en-US" altLang="zh-CN" sz="1400"/>
              <a:t>    &lt;/action&gt;</a:t>
            </a:r>
          </a:p>
          <a:p>
            <a:pPr marL="400050" lvl="1" indent="0">
              <a:buNone/>
            </a:pPr>
            <a:r>
              <a:rPr lang="en-US" altLang="zh-CN" sz="1400"/>
              <a:t>	.......</a:t>
            </a:r>
          </a:p>
          <a:p>
            <a:pPr marL="400050" lvl="1" indent="0">
              <a:buNone/>
            </a:pPr>
            <a:r>
              <a:rPr lang="en-US" altLang="zh-CN" sz="1400"/>
              <a:t>&lt;/workflow-app&gt;</a:t>
            </a:r>
            <a:endParaRPr lang="en-US" altLang="zh-CN" sz="1800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1062642" y="1728074"/>
            <a:ext cx="12963638" cy="584771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/>
              <a:t>Oozie</a:t>
            </a:r>
            <a:endParaRPr dirty="0"/>
          </a:p>
        </p:txBody>
      </p:sp>
      <p:sp>
        <p:nvSpPr>
          <p:cNvPr id="239" name="Shape 239"/>
          <p:cNvSpPr/>
          <p:nvPr/>
        </p:nvSpPr>
        <p:spPr>
          <a:xfrm>
            <a:off x="14026280" y="392368"/>
            <a:ext cx="1470435" cy="807053"/>
          </a:xfrm>
          <a:prstGeom prst="rect">
            <a:avLst/>
          </a:prstGeom>
          <a:ln w="12700">
            <a:miter lim="400000"/>
          </a:ln>
        </p:spPr>
        <p:txBody>
          <a:bodyPr lIns="33864" tIns="33864" rIns="33864" bIns="33864" anchor="ctr">
            <a:spAutoFit/>
          </a:bodyPr>
          <a:lstStyle>
            <a:lvl1pPr defTabSz="549910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rPr lang="en-US" smtClean="0"/>
              <a:t>15</a:t>
            </a:r>
          </a:p>
        </p:txBody>
      </p:sp>
      <p:sp>
        <p:nvSpPr>
          <p:cNvPr id="240" name="Shape 240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" name="内容占位符 3"/>
          <p:cNvSpPr txBox="1"/>
          <p:nvPr/>
        </p:nvSpPr>
        <p:spPr bwMode="auto">
          <a:xfrm>
            <a:off x="954973" y="2428776"/>
            <a:ext cx="13252440" cy="633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None/>
            </a:pPr>
            <a:r>
              <a:rPr lang="en-US" altLang="zh-CN" sz="2000"/>
              <a:t>fs</a:t>
            </a:r>
            <a:r>
              <a:rPr lang="zh-CN" altLang="en-US" sz="2000"/>
              <a:t>节点</a:t>
            </a:r>
            <a:endParaRPr lang="en-US" altLang="zh-CN" sz="2000"/>
          </a:p>
          <a:p>
            <a:pPr lvl="1"/>
            <a:r>
              <a:rPr lang="en-US" altLang="zh-CN" sz="1800" b="1">
                <a:solidFill>
                  <a:srgbClr val="FF0000"/>
                </a:solidFill>
              </a:rPr>
              <a:t>workflow.xml</a:t>
            </a:r>
          </a:p>
          <a:p>
            <a:pPr lvl="1"/>
            <a:endParaRPr lang="en-US" altLang="zh-CN" sz="1600"/>
          </a:p>
          <a:p>
            <a:pPr marL="57150" indent="0">
              <a:buNone/>
            </a:pPr>
            <a:r>
              <a:rPr lang="en-US" altLang="zh-CN" sz="1800"/>
              <a:t>&lt;workflow-app name="[WF-DEF-NAME]" xmlns="uri:oozie:workflow:0.5"&gt;</a:t>
            </a:r>
          </a:p>
          <a:p>
            <a:pPr marL="57150" indent="0">
              <a:buNone/>
            </a:pPr>
            <a:r>
              <a:rPr lang="en-US" altLang="zh-CN" sz="1800"/>
              <a:t>    ...</a:t>
            </a:r>
          </a:p>
          <a:p>
            <a:pPr marL="57150" indent="0">
              <a:buNone/>
            </a:pPr>
            <a:r>
              <a:rPr lang="en-US" altLang="zh-CN" sz="1800"/>
              <a:t>    &lt;action name="[NODE-NAME]"&gt;</a:t>
            </a:r>
          </a:p>
          <a:p>
            <a:pPr marL="57150" indent="0">
              <a:buNone/>
            </a:pPr>
            <a:r>
              <a:rPr lang="en-US" altLang="zh-CN" sz="1800"/>
              <a:t>        &lt;fs&gt;</a:t>
            </a:r>
          </a:p>
          <a:p>
            <a:pPr marL="57150" indent="0">
              <a:buNone/>
            </a:pPr>
            <a:r>
              <a:rPr lang="en-US" altLang="zh-CN" sz="1800"/>
              <a:t>            &lt;delete path='[PATH]'/&gt;</a:t>
            </a:r>
          </a:p>
          <a:p>
            <a:pPr marL="57150" indent="0">
              <a:buNone/>
            </a:pPr>
            <a:r>
              <a:rPr lang="en-US" altLang="zh-CN" sz="1800"/>
              <a:t>            &lt;mkdir path='[PATH]'/&gt;</a:t>
            </a:r>
          </a:p>
          <a:p>
            <a:pPr marL="57150" indent="0">
              <a:buNone/>
            </a:pPr>
            <a:r>
              <a:rPr lang="en-US" altLang="zh-CN" sz="1800"/>
              <a:t>            &lt;move source='[SOURCE-PATH]' target='[TARGET-PATH]'/&gt;</a:t>
            </a:r>
          </a:p>
          <a:p>
            <a:pPr marL="57150" indent="0">
              <a:buNone/>
            </a:pPr>
            <a:r>
              <a:rPr lang="en-US" altLang="zh-CN" sz="1800"/>
              <a:t>            &lt;chmod path='[PATH]' permissions='[PERMISSIONS]' dir-files='false' /&gt;</a:t>
            </a:r>
          </a:p>
          <a:p>
            <a:pPr marL="57150" indent="0">
              <a:buNone/>
            </a:pPr>
            <a:r>
              <a:rPr lang="en-US" altLang="zh-CN" sz="1800"/>
              <a:t>            &lt;touchz path='[PATH]' /&gt;</a:t>
            </a:r>
          </a:p>
          <a:p>
            <a:pPr marL="57150" indent="0">
              <a:buNone/>
            </a:pPr>
            <a:r>
              <a:rPr lang="en-US" altLang="zh-CN" sz="1800"/>
              <a:t>            &lt;chgrp path='[PATH]' group='[GROUP]' dir-files='false' /&gt;</a:t>
            </a:r>
          </a:p>
          <a:p>
            <a:pPr marL="57150" indent="0">
              <a:buNone/>
            </a:pPr>
            <a:r>
              <a:rPr lang="en-US" altLang="zh-CN" sz="1800"/>
              <a:t>        &lt;/fs&gt;</a:t>
            </a:r>
          </a:p>
          <a:p>
            <a:pPr marL="57150" indent="0">
              <a:buNone/>
            </a:pPr>
            <a:r>
              <a:rPr lang="en-US" altLang="zh-CN" sz="1800"/>
              <a:t>        &lt;ok to="[NODE-NAME]"/&gt;</a:t>
            </a:r>
          </a:p>
          <a:p>
            <a:pPr marL="57150" indent="0">
              <a:buNone/>
            </a:pPr>
            <a:r>
              <a:rPr lang="en-US" altLang="zh-CN" sz="1800"/>
              <a:t>        &lt;error to="[NODE-NAME]"/&gt;</a:t>
            </a:r>
          </a:p>
          <a:p>
            <a:pPr marL="57150" indent="0">
              <a:buNone/>
            </a:pPr>
            <a:r>
              <a:rPr lang="en-US" altLang="zh-CN" sz="1800"/>
              <a:t>    &lt;/action&gt;</a:t>
            </a:r>
          </a:p>
          <a:p>
            <a:pPr marL="57150" indent="0">
              <a:buNone/>
            </a:pPr>
            <a:r>
              <a:rPr lang="en-US" altLang="zh-CN" sz="1800"/>
              <a:t>&lt;/workflow-app&gt;</a:t>
            </a:r>
            <a:endParaRPr lang="en-US" altLang="zh-CN" sz="2000"/>
          </a:p>
          <a:p>
            <a:endParaRPr lang="en-US" altLang="zh-CN" sz="2000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1062642" y="1728074"/>
            <a:ext cx="12963638" cy="584771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/>
              <a:t>Oozie</a:t>
            </a:r>
            <a:endParaRPr dirty="0"/>
          </a:p>
        </p:txBody>
      </p:sp>
      <p:sp>
        <p:nvSpPr>
          <p:cNvPr id="239" name="Shape 239"/>
          <p:cNvSpPr/>
          <p:nvPr/>
        </p:nvSpPr>
        <p:spPr>
          <a:xfrm>
            <a:off x="14026280" y="392368"/>
            <a:ext cx="1470435" cy="807053"/>
          </a:xfrm>
          <a:prstGeom prst="rect">
            <a:avLst/>
          </a:prstGeom>
          <a:ln w="12700">
            <a:miter lim="400000"/>
          </a:ln>
        </p:spPr>
        <p:txBody>
          <a:bodyPr lIns="33864" tIns="33864" rIns="33864" bIns="33864" anchor="ctr">
            <a:spAutoFit/>
          </a:bodyPr>
          <a:lstStyle>
            <a:lvl1pPr defTabSz="549910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rPr lang="en-US" smtClean="0"/>
              <a:t>16</a:t>
            </a:r>
          </a:p>
        </p:txBody>
      </p:sp>
      <p:sp>
        <p:nvSpPr>
          <p:cNvPr id="240" name="Shape 240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" name="内容占位符 3"/>
          <p:cNvSpPr txBox="1"/>
          <p:nvPr/>
        </p:nvSpPr>
        <p:spPr bwMode="auto">
          <a:xfrm>
            <a:off x="954973" y="2428776"/>
            <a:ext cx="13252440" cy="633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None/>
            </a:pPr>
            <a:r>
              <a:rPr lang="en-US" altLang="zh-CN"/>
              <a:t>Java</a:t>
            </a:r>
            <a:r>
              <a:rPr lang="zh-CN" altLang="en-US"/>
              <a:t>节点</a:t>
            </a:r>
            <a:endParaRPr lang="en-US" altLang="zh-CN"/>
          </a:p>
          <a:p>
            <a:pPr lvl="1"/>
            <a:r>
              <a:rPr lang="en-US" altLang="zh-CN" b="1">
                <a:solidFill>
                  <a:srgbClr val="FF0000"/>
                </a:solidFill>
              </a:rPr>
              <a:t>job.properties</a:t>
            </a:r>
          </a:p>
          <a:p>
            <a:pPr lvl="1"/>
            <a:endParaRPr lang="en-US" altLang="zh-CN" sz="1800"/>
          </a:p>
          <a:p>
            <a:pPr marL="57150" indent="0">
              <a:buNone/>
            </a:pPr>
            <a:endParaRPr lang="en-US" altLang="zh-CN"/>
          </a:p>
          <a:p>
            <a:pPr marL="57150" indent="0">
              <a:buNone/>
            </a:pPr>
            <a:r>
              <a:rPr lang="en-US" altLang="zh-CN"/>
              <a:t>nameNode=hdfs://node1:8020</a:t>
            </a:r>
          </a:p>
          <a:p>
            <a:pPr marL="57150" indent="0">
              <a:buNone/>
            </a:pPr>
            <a:r>
              <a:rPr lang="en-US" altLang="zh-CN"/>
              <a:t>jobTracker=node1:8032</a:t>
            </a:r>
          </a:p>
          <a:p>
            <a:pPr marL="57150" indent="0">
              <a:buNone/>
            </a:pPr>
            <a:r>
              <a:rPr lang="en-US" altLang="zh-CN"/>
              <a:t>queueName=default</a:t>
            </a:r>
          </a:p>
          <a:p>
            <a:pPr marL="57150" indent="0">
              <a:buNone/>
            </a:pPr>
            <a:r>
              <a:rPr lang="en-US" altLang="zh-CN"/>
              <a:t>examplesRoot=examples</a:t>
            </a:r>
          </a:p>
          <a:p>
            <a:pPr marL="57150" indent="0">
              <a:buNone/>
            </a:pPr>
            <a:r>
              <a:rPr lang="en-US" altLang="zh-CN"/>
              <a:t>oozie.usr.system.libpath=true</a:t>
            </a:r>
          </a:p>
          <a:p>
            <a:pPr marL="57150" indent="0">
              <a:buNone/>
            </a:pPr>
            <a:r>
              <a:rPr lang="en-US" altLang="zh-CN"/>
              <a:t>oozie.libpath=${nameNode}/user/workflow/lib/lib4java</a:t>
            </a:r>
          </a:p>
          <a:p>
            <a:pPr marL="57150" indent="0">
              <a:buNone/>
            </a:pPr>
            <a:endParaRPr lang="en-US" altLang="zh-CN"/>
          </a:p>
          <a:p>
            <a:pPr marL="57150" indent="0">
              <a:buNone/>
            </a:pPr>
            <a:r>
              <a:rPr lang="en-US" altLang="zh-CN"/>
              <a:t>oozie.wf.application.path=${nameNode}/user/workflow/oozie/java</a:t>
            </a:r>
          </a:p>
          <a:p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image5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 flipH="1">
            <a:off x="10985803" y="0"/>
            <a:ext cx="4259310" cy="8890001"/>
          </a:xfrm>
          <a:prstGeom prst="rect">
            <a:avLst/>
          </a:prstGeom>
          <a:ln w="12700">
            <a:miter lim="400000"/>
            <a:headEnd/>
            <a:tailEnd/>
          </a:ln>
        </p:spPr>
      </p:pic>
      <p:grpSp>
        <p:nvGrpSpPr>
          <p:cNvPr id="128" name="Group 128"/>
          <p:cNvGrpSpPr/>
          <p:nvPr/>
        </p:nvGrpSpPr>
        <p:grpSpPr>
          <a:xfrm>
            <a:off x="2566162" y="2130710"/>
            <a:ext cx="1054102" cy="1160101"/>
            <a:chOff x="0" y="0"/>
            <a:chExt cx="1054100" cy="1160100"/>
          </a:xfrm>
        </p:grpSpPr>
        <p:sp>
          <p:nvSpPr>
            <p:cNvPr id="126" name="Shape 126"/>
            <p:cNvSpPr/>
            <p:nvPr/>
          </p:nvSpPr>
          <p:spPr>
            <a:xfrm>
              <a:off x="263917" y="12700"/>
              <a:ext cx="50802" cy="1143001"/>
            </a:xfrm>
            <a:prstGeom prst="rect">
              <a:avLst/>
            </a:prstGeom>
            <a:solidFill>
              <a:srgbClr val="FF1A00"/>
            </a:solidFill>
            <a:ln w="12700" cap="flat">
              <a:noFill/>
              <a:miter lim="400000"/>
            </a:ln>
            <a:effectLst/>
          </p:spPr>
          <p:txBody>
            <a:bodyPr wrap="square" lIns="44520" tIns="44520" rIns="44520" bIns="44520" numCol="1" anchor="ctr">
              <a:noAutofit/>
            </a:bodyPr>
            <a:lstStyle/>
            <a:p>
              <a:pPr>
                <a:defRPr sz="20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127" name="image6.png"/>
            <p:cNvPicPr>
              <a:picLocks noChangeAspect="1"/>
            </p:cNvPicPr>
            <p:nvPr/>
          </p:nvPicPr>
          <p:blipFill>
            <a:blip r:embed="rId3" cstate="print"/>
            <a:stretch>
              <a:fillRect/>
            </a:stretch>
          </p:blipFill>
          <p:spPr>
            <a:xfrm>
              <a:off x="0" y="0"/>
              <a:ext cx="1054101" cy="1160101"/>
            </a:xfrm>
            <a:prstGeom prst="rect">
              <a:avLst/>
            </a:prstGeom>
            <a:ln w="12700" cap="flat">
              <a:noFill/>
              <a:miter lim="400000"/>
              <a:headEnd/>
              <a:tailEnd/>
            </a:ln>
            <a:effectLst/>
          </p:spPr>
        </p:pic>
      </p:grpSp>
      <p:grpSp>
        <p:nvGrpSpPr>
          <p:cNvPr id="132" name="Group 132"/>
          <p:cNvGrpSpPr/>
          <p:nvPr/>
        </p:nvGrpSpPr>
        <p:grpSpPr>
          <a:xfrm>
            <a:off x="4426892" y="2143635"/>
            <a:ext cx="864195" cy="864193"/>
            <a:chOff x="0" y="0"/>
            <a:chExt cx="864194" cy="864192"/>
          </a:xfrm>
        </p:grpSpPr>
        <p:sp>
          <p:nvSpPr>
            <p:cNvPr id="129" name="Shape 129"/>
            <p:cNvSpPr/>
            <p:nvPr/>
          </p:nvSpPr>
          <p:spPr>
            <a:xfrm>
              <a:off x="47492" y="47492"/>
              <a:ext cx="769209" cy="769207"/>
            </a:xfrm>
            <a:prstGeom prst="ellipse">
              <a:avLst/>
            </a:prstGeom>
            <a:solidFill>
              <a:srgbClr val="196DD8"/>
            </a:solidFill>
            <a:ln w="12700" cap="flat">
              <a:noFill/>
              <a:miter lim="400000"/>
            </a:ln>
            <a:effectLst>
              <a:outerShdw blurRad="127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44520" tIns="44520" rIns="44520" bIns="44520" numCol="1" anchor="t">
              <a:noAutofit/>
            </a:bodyPr>
            <a:lstStyle/>
            <a:p>
              <a:pPr algn="l" defTabSz="914400">
                <a:defRPr sz="1800">
                  <a:solidFill>
                    <a:srgbClr val="FFFFFF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173399" y="233130"/>
              <a:ext cx="517395" cy="39793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33864" tIns="33864" rIns="33864" bIns="33864" numCol="1" anchor="ctr">
              <a:spAutoFit/>
            </a:bodyPr>
            <a:lstStyle>
              <a:lvl1pPr defTabSz="549910">
                <a:defRPr sz="2600" spc="-260">
                  <a:solidFill>
                    <a:srgbClr val="FFFFFF"/>
                  </a:solidFill>
                  <a:latin typeface="冬青黑体简体中文 W6"/>
                  <a:ea typeface="冬青黑体简体中文 W6"/>
                  <a:cs typeface="冬青黑体简体中文 W6"/>
                  <a:sym typeface="冬青黑体简体中文 W6"/>
                </a:defRPr>
              </a:lvl1pPr>
            </a:lstStyle>
            <a:p>
              <a:r>
                <a:rPr dirty="0"/>
                <a:t>01</a:t>
              </a:r>
            </a:p>
          </p:txBody>
        </p:sp>
        <p:sp>
          <p:nvSpPr>
            <p:cNvPr id="131" name="Shape 131"/>
            <p:cNvSpPr/>
            <p:nvPr/>
          </p:nvSpPr>
          <p:spPr>
            <a:xfrm>
              <a:off x="-1" y="-1"/>
              <a:ext cx="864196" cy="864193"/>
            </a:xfrm>
            <a:prstGeom prst="ellipse">
              <a:avLst/>
            </a:prstGeom>
            <a:noFill/>
            <a:ln w="25400" cap="flat">
              <a:solidFill>
                <a:srgbClr val="4092FF"/>
              </a:solidFill>
              <a:prstDash val="solid"/>
              <a:miter lim="400000"/>
            </a:ln>
            <a:effectLst/>
          </p:spPr>
          <p:txBody>
            <a:bodyPr wrap="square" lIns="44520" tIns="44520" rIns="44520" bIns="44520" numCol="1" anchor="t">
              <a:noAutofit/>
            </a:bodyPr>
            <a:lstStyle/>
            <a:p>
              <a:pPr algn="l" defTabSz="914400">
                <a:defRPr sz="1800">
                  <a:solidFill>
                    <a:srgbClr val="FFFFFF"/>
                  </a:solidFill>
                  <a:latin typeface="Arial" panose="020B0604020202020204"/>
                  <a:ea typeface="Arial" panose="020B0604020202020204"/>
                  <a:cs typeface="Arial" panose="020B0604020202020204"/>
                  <a:sym typeface="Arial" panose="020B0604020202020204"/>
                </a:defRPr>
              </a:pPr>
              <a:endParaRPr/>
            </a:p>
          </p:txBody>
        </p:sp>
      </p:grpSp>
      <p:sp>
        <p:nvSpPr>
          <p:cNvPr id="133" name="Shape 133"/>
          <p:cNvSpPr/>
          <p:nvPr/>
        </p:nvSpPr>
        <p:spPr>
          <a:xfrm>
            <a:off x="5584178" y="2301411"/>
            <a:ext cx="5401625" cy="584771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/>
              <a:t>Oozie</a:t>
            </a:r>
            <a:endParaRPr dirty="0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 advClick="0" advTm="0">
        <p:dissolve/>
      </p:transition>
    </mc:Choice>
    <mc:Fallback>
      <p:transition spd="slow" advClick="0" advTm="0">
        <p:dissolve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1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0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3" presetClass="entr" presetSubtype="16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22" presetClass="entr" presetSubtype="8" fill="hold" grpId="4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5" grpId="1" animBg="1" advAuto="0"/>
      <p:bldP spid="128" grpId="2" animBg="1" advAuto="0"/>
      <p:bldP spid="132" grpId="3" animBg="1" advAuto="0"/>
      <p:bldP spid="133" grpId="4" animBg="1" advAuto="0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1062642" y="1728074"/>
            <a:ext cx="12963638" cy="584771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/>
              <a:t>Oozie</a:t>
            </a:r>
            <a:endParaRPr dirty="0"/>
          </a:p>
        </p:txBody>
      </p:sp>
      <p:sp>
        <p:nvSpPr>
          <p:cNvPr id="239" name="Shape 239"/>
          <p:cNvSpPr/>
          <p:nvPr/>
        </p:nvSpPr>
        <p:spPr>
          <a:xfrm>
            <a:off x="14026280" y="392368"/>
            <a:ext cx="1470435" cy="807053"/>
          </a:xfrm>
          <a:prstGeom prst="rect">
            <a:avLst/>
          </a:prstGeom>
          <a:ln w="12700">
            <a:miter lim="400000"/>
          </a:ln>
        </p:spPr>
        <p:txBody>
          <a:bodyPr lIns="33864" tIns="33864" rIns="33864" bIns="33864" anchor="ctr">
            <a:spAutoFit/>
          </a:bodyPr>
          <a:lstStyle>
            <a:lvl1pPr defTabSz="549910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rPr lang="en-US" smtClean="0"/>
              <a:t>17</a:t>
            </a:r>
          </a:p>
        </p:txBody>
      </p:sp>
      <p:sp>
        <p:nvSpPr>
          <p:cNvPr id="240" name="Shape 240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" name="内容占位符 3"/>
          <p:cNvSpPr txBox="1"/>
          <p:nvPr/>
        </p:nvSpPr>
        <p:spPr bwMode="auto">
          <a:xfrm>
            <a:off x="954973" y="2428776"/>
            <a:ext cx="2776595" cy="201622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lvl="0" indent="0" defTabSz="914400">
              <a:buNone/>
            </a:pPr>
            <a:r>
              <a:rPr lang="en-US" altLang="zh-CN">
                <a:solidFill>
                  <a:srgbClr val="000000"/>
                </a:solidFill>
              </a:rPr>
              <a:t>Java</a:t>
            </a:r>
            <a:r>
              <a:rPr lang="zh-CN" altLang="en-US">
                <a:solidFill>
                  <a:srgbClr val="000000"/>
                </a:solidFill>
              </a:rPr>
              <a:t>节点</a:t>
            </a:r>
            <a:endParaRPr lang="en-US" altLang="zh-CN">
              <a:solidFill>
                <a:srgbClr val="000000"/>
              </a:solidFill>
            </a:endParaRPr>
          </a:p>
          <a:p>
            <a:pPr lvl="1" defTabSz="914400"/>
            <a:endParaRPr lang="en-US" altLang="zh-CN" sz="1800">
              <a:solidFill>
                <a:srgbClr val="FF0000"/>
              </a:solidFill>
            </a:endParaRPr>
          </a:p>
          <a:p>
            <a:pPr marL="0" lvl="0" indent="0" defTabSz="914400">
              <a:buNone/>
            </a:pPr>
            <a:r>
              <a:rPr lang="en-US" altLang="zh-CN" sz="2000" b="1">
                <a:solidFill>
                  <a:srgbClr val="FF0000"/>
                </a:solidFill>
              </a:rPr>
              <a:t>workflow.xml</a:t>
            </a:r>
          </a:p>
          <a:p>
            <a:pPr marL="57150" lvl="0" indent="0" defTabSz="914400">
              <a:buNone/>
            </a:pPr>
            <a:endParaRPr lang="en-US" altLang="zh-CN">
              <a:solidFill>
                <a:srgbClr val="000000"/>
              </a:solidFill>
            </a:endParaRPr>
          </a:p>
          <a:p>
            <a:pPr lvl="0" defTabSz="914400"/>
            <a:endParaRPr lang="en-US" altLang="zh-CN">
              <a:solidFill>
                <a:srgbClr val="000000"/>
              </a:solidFill>
            </a:endParaRPr>
          </a:p>
        </p:txBody>
      </p:sp>
      <p:sp>
        <p:nvSpPr>
          <p:cNvPr id="10" name="文本框 9"/>
          <p:cNvSpPr txBox="1"/>
          <p:nvPr/>
        </p:nvSpPr>
        <p:spPr>
          <a:xfrm>
            <a:off x="3763035" y="1325815"/>
            <a:ext cx="7807721" cy="75713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7150" algn="l" defTabSz="914400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zh-CN" sz="1800" kern="1200">
                <a:latin typeface="Trebuchet MS" panose="020B0603020202020204" pitchFamily="34" charset="0"/>
                <a:ea typeface="宋体" panose="02010600030101010101" pitchFamily="2" charset="-122"/>
              </a:rPr>
              <a:t>&lt;workflow-app xmlns="uri:oozie:workflow:0.3" name="mr-wc-wf"&gt;</a:t>
            </a:r>
          </a:p>
          <a:p>
            <a:pPr marL="57150" algn="l" defTabSz="914400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zh-CN" sz="1800" kern="1200">
                <a:latin typeface="Trebuchet MS" panose="020B0603020202020204" pitchFamily="34" charset="0"/>
                <a:ea typeface="宋体" panose="02010600030101010101" pitchFamily="2" charset="-122"/>
              </a:rPr>
              <a:t>  &lt;start to="mr-node"/&gt;</a:t>
            </a:r>
          </a:p>
          <a:p>
            <a:pPr marL="57150" algn="l" defTabSz="914400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zh-CN" sz="1800" kern="1200">
                <a:latin typeface="Trebuchet MS" panose="020B0603020202020204" pitchFamily="34" charset="0"/>
                <a:ea typeface="宋体" panose="02010600030101010101" pitchFamily="2" charset="-122"/>
              </a:rPr>
              <a:t>  &lt;action name="mr-node"&gt;</a:t>
            </a:r>
          </a:p>
          <a:p>
            <a:pPr marL="57150" algn="l" defTabSz="914400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zh-CN" sz="1800" kern="1200">
                <a:latin typeface="Trebuchet MS" panose="020B0603020202020204" pitchFamily="34" charset="0"/>
                <a:ea typeface="宋体" panose="02010600030101010101" pitchFamily="2" charset="-122"/>
              </a:rPr>
              <a:t>     &lt;java&gt;</a:t>
            </a:r>
          </a:p>
          <a:p>
            <a:pPr marL="57150" algn="l" defTabSz="914400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zh-CN" sz="1800" kern="1200">
                <a:latin typeface="Trebuchet MS" panose="020B0603020202020204" pitchFamily="34" charset="0"/>
                <a:ea typeface="宋体" panose="02010600030101010101" pitchFamily="2" charset="-122"/>
              </a:rPr>
              <a:t>          &lt;job-tracker&gt;${jobTracker}&lt;/job-tracker&gt;</a:t>
            </a:r>
          </a:p>
          <a:p>
            <a:pPr marL="57150" algn="l" defTabSz="914400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zh-CN" sz="1800" kern="1200">
                <a:latin typeface="Trebuchet MS" panose="020B0603020202020204" pitchFamily="34" charset="0"/>
                <a:ea typeface="宋体" panose="02010600030101010101" pitchFamily="2" charset="-122"/>
              </a:rPr>
              <a:t>          &lt;name-node&gt;${nameNode}&lt;/name-node&gt;</a:t>
            </a:r>
          </a:p>
          <a:p>
            <a:pPr marL="57150" algn="l" defTabSz="914400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zh-CN" sz="1800" kern="1200">
                <a:latin typeface="Trebuchet MS" panose="020B0603020202020204" pitchFamily="34" charset="0"/>
                <a:ea typeface="宋体" panose="02010600030101010101" pitchFamily="2" charset="-122"/>
              </a:rPr>
              <a:t>          &lt;prepare&gt; </a:t>
            </a:r>
          </a:p>
          <a:p>
            <a:pPr marL="57150" algn="l" defTabSz="914400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zh-CN" sz="1800" kern="1200">
                <a:latin typeface="Trebuchet MS" panose="020B0603020202020204" pitchFamily="34" charset="0"/>
                <a:ea typeface="宋体" panose="02010600030101010101" pitchFamily="2" charset="-122"/>
              </a:rPr>
              <a:t>              &lt;delete path="${nameNode}/</a:t>
            </a:r>
            <a:r>
              <a:rPr lang="en-US" altLang="zh-CN" sz="1800" kern="1200" smtClean="0">
                <a:latin typeface="Trebuchet MS" panose="020B0603020202020204" pitchFamily="34" charset="0"/>
                <a:ea typeface="宋体" panose="02010600030101010101" pitchFamily="2" charset="-122"/>
              </a:rPr>
              <a:t>user/path" </a:t>
            </a:r>
            <a:r>
              <a:rPr lang="en-US" altLang="zh-CN" sz="1800" kern="1200">
                <a:latin typeface="Trebuchet MS" panose="020B0603020202020204" pitchFamily="34" charset="0"/>
                <a:ea typeface="宋体" panose="02010600030101010101" pitchFamily="2" charset="-122"/>
              </a:rPr>
              <a:t>/&gt;    </a:t>
            </a:r>
          </a:p>
          <a:p>
            <a:pPr marL="57150" algn="l" defTabSz="914400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zh-CN" sz="1800" kern="1200">
                <a:latin typeface="Trebuchet MS" panose="020B0603020202020204" pitchFamily="34" charset="0"/>
                <a:ea typeface="宋体" panose="02010600030101010101" pitchFamily="2" charset="-122"/>
              </a:rPr>
              <a:t>              &lt;mkdir path="${nameNode}/</a:t>
            </a:r>
            <a:r>
              <a:rPr lang="en-US" altLang="zh-CN" sz="1800" kern="1200" smtClean="0">
                <a:latin typeface="Trebuchet MS" panose="020B0603020202020204" pitchFamily="34" charset="0"/>
                <a:ea typeface="宋体" panose="02010600030101010101" pitchFamily="2" charset="-122"/>
              </a:rPr>
              <a:t>user/path" </a:t>
            </a:r>
            <a:r>
              <a:rPr lang="en-US" altLang="zh-CN" sz="1800" kern="1200">
                <a:latin typeface="Trebuchet MS" panose="020B0603020202020204" pitchFamily="34" charset="0"/>
                <a:ea typeface="宋体" panose="02010600030101010101" pitchFamily="2" charset="-122"/>
              </a:rPr>
              <a:t>/&gt;</a:t>
            </a:r>
          </a:p>
          <a:p>
            <a:pPr marL="57150" algn="l" defTabSz="914400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zh-CN" sz="1800" kern="1200">
                <a:latin typeface="Trebuchet MS" panose="020B0603020202020204" pitchFamily="34" charset="0"/>
                <a:ea typeface="宋体" panose="02010600030101010101" pitchFamily="2" charset="-122"/>
              </a:rPr>
              <a:t>          &lt;/prepare&gt; </a:t>
            </a:r>
          </a:p>
          <a:p>
            <a:pPr marL="57150" algn="l" defTabSz="914400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zh-CN" sz="1800" kern="1200">
                <a:latin typeface="Trebuchet MS" panose="020B0603020202020204" pitchFamily="34" charset="0"/>
                <a:ea typeface="宋体" panose="02010600030101010101" pitchFamily="2" charset="-122"/>
              </a:rPr>
              <a:t>          &lt;configuration&gt;</a:t>
            </a:r>
          </a:p>
          <a:p>
            <a:pPr marL="57150" algn="l" defTabSz="914400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zh-CN" sz="1800" kern="1200">
                <a:latin typeface="Trebuchet MS" panose="020B0603020202020204" pitchFamily="34" charset="0"/>
                <a:ea typeface="宋体" panose="02010600030101010101" pitchFamily="2" charset="-122"/>
              </a:rPr>
              <a:t>              &lt;property&gt;</a:t>
            </a:r>
          </a:p>
          <a:p>
            <a:pPr marL="57150" algn="l" defTabSz="914400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zh-CN" sz="1800" kern="1200">
                <a:latin typeface="Trebuchet MS" panose="020B0603020202020204" pitchFamily="34" charset="0"/>
                <a:ea typeface="宋体" panose="02010600030101010101" pitchFamily="2" charset="-122"/>
              </a:rPr>
              <a:t>                  &lt;name&gt;mapred.job.queue.name&lt;/name&gt;</a:t>
            </a:r>
          </a:p>
          <a:p>
            <a:pPr marL="57150" algn="l" defTabSz="914400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zh-CN" sz="1800" kern="1200">
                <a:latin typeface="Trebuchet MS" panose="020B0603020202020204" pitchFamily="34" charset="0"/>
                <a:ea typeface="宋体" panose="02010600030101010101" pitchFamily="2" charset="-122"/>
              </a:rPr>
              <a:t>                  &lt;value&gt;${queueName}&lt;/value&gt;</a:t>
            </a:r>
          </a:p>
          <a:p>
            <a:pPr marL="57150" algn="l" defTabSz="914400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zh-CN" sz="1800" kern="1200">
                <a:latin typeface="Trebuchet MS" panose="020B0603020202020204" pitchFamily="34" charset="0"/>
                <a:ea typeface="宋体" panose="02010600030101010101" pitchFamily="2" charset="-122"/>
              </a:rPr>
              <a:t>              &lt;/property&gt;</a:t>
            </a:r>
          </a:p>
          <a:p>
            <a:pPr marL="57150" algn="l" defTabSz="914400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zh-CN" sz="1800" kern="1200">
                <a:latin typeface="Trebuchet MS" panose="020B0603020202020204" pitchFamily="34" charset="0"/>
                <a:ea typeface="宋体" panose="02010600030101010101" pitchFamily="2" charset="-122"/>
              </a:rPr>
              <a:t>          &lt;/configuration&gt;</a:t>
            </a:r>
          </a:p>
          <a:p>
            <a:pPr marL="57150" algn="l" defTabSz="914400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zh-CN" sz="1800" kern="1200">
                <a:latin typeface="Trebuchet MS" panose="020B0603020202020204" pitchFamily="34" charset="0"/>
                <a:ea typeface="宋体" panose="02010600030101010101" pitchFamily="2" charset="-122"/>
              </a:rPr>
              <a:t>          &lt;</a:t>
            </a:r>
            <a:r>
              <a:rPr lang="en-US" altLang="zh-CN" sz="1800" kern="1200" smtClean="0">
                <a:latin typeface="Trebuchet MS" panose="020B0603020202020204" pitchFamily="34" charset="0"/>
                <a:ea typeface="宋体" panose="02010600030101010101" pitchFamily="2" charset="-122"/>
              </a:rPr>
              <a:t>main-class&gt;com.pagename.classname&lt;/</a:t>
            </a:r>
            <a:r>
              <a:rPr lang="en-US" altLang="zh-CN" sz="1800" kern="1200">
                <a:latin typeface="Trebuchet MS" panose="020B0603020202020204" pitchFamily="34" charset="0"/>
                <a:ea typeface="宋体" panose="02010600030101010101" pitchFamily="2" charset="-122"/>
              </a:rPr>
              <a:t>main-class&gt;</a:t>
            </a:r>
          </a:p>
          <a:p>
            <a:pPr marL="57150" algn="l" defTabSz="914400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zh-CN" sz="1800" kern="1200">
                <a:latin typeface="Trebuchet MS" panose="020B0603020202020204" pitchFamily="34" charset="0"/>
                <a:ea typeface="宋体" panose="02010600030101010101" pitchFamily="2" charset="-122"/>
              </a:rPr>
              <a:t>      &lt;/java&gt;</a:t>
            </a:r>
          </a:p>
          <a:p>
            <a:pPr marL="57150" algn="l" defTabSz="914400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zh-CN" sz="1800" kern="1200">
                <a:latin typeface="Trebuchet MS" panose="020B0603020202020204" pitchFamily="34" charset="0"/>
                <a:ea typeface="宋体" panose="02010600030101010101" pitchFamily="2" charset="-122"/>
              </a:rPr>
              <a:t>      &lt;ok to="end"/&gt;</a:t>
            </a:r>
          </a:p>
          <a:p>
            <a:pPr marL="57150" algn="l" defTabSz="914400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zh-CN" sz="1800" kern="1200">
                <a:latin typeface="Trebuchet MS" panose="020B0603020202020204" pitchFamily="34" charset="0"/>
                <a:ea typeface="宋体" panose="02010600030101010101" pitchFamily="2" charset="-122"/>
              </a:rPr>
              <a:t>      &lt;error to="fail"/&gt;</a:t>
            </a:r>
          </a:p>
          <a:p>
            <a:pPr marL="57150" algn="l" defTabSz="914400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zh-CN" sz="1800" kern="1200">
                <a:latin typeface="Trebuchet MS" panose="020B0603020202020204" pitchFamily="34" charset="0"/>
                <a:ea typeface="宋体" panose="02010600030101010101" pitchFamily="2" charset="-122"/>
              </a:rPr>
              <a:t>  &lt;/action&gt;</a:t>
            </a:r>
          </a:p>
          <a:p>
            <a:pPr marL="57150" algn="l" defTabSz="914400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zh-CN" sz="1800" kern="1200">
                <a:latin typeface="Trebuchet MS" panose="020B0603020202020204" pitchFamily="34" charset="0"/>
                <a:ea typeface="宋体" panose="02010600030101010101" pitchFamily="2" charset="-122"/>
              </a:rPr>
              <a:t>  &lt;kill name="fail"&gt;</a:t>
            </a:r>
          </a:p>
          <a:p>
            <a:pPr marL="57150" algn="l" defTabSz="914400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zh-CN" sz="1800" kern="1200">
                <a:latin typeface="Trebuchet MS" panose="020B0603020202020204" pitchFamily="34" charset="0"/>
                <a:ea typeface="宋体" panose="02010600030101010101" pitchFamily="2" charset="-122"/>
              </a:rPr>
              <a:t>      &lt;message&gt;Map/Reduce failed, error message[${wf:errorMessage(wf:lastErrorNode())}]&lt;/message&gt;</a:t>
            </a:r>
          </a:p>
          <a:p>
            <a:pPr marL="57150" algn="l" defTabSz="914400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zh-CN" sz="1800" kern="1200">
                <a:latin typeface="Trebuchet MS" panose="020B0603020202020204" pitchFamily="34" charset="0"/>
                <a:ea typeface="宋体" panose="02010600030101010101" pitchFamily="2" charset="-122"/>
              </a:rPr>
              <a:t>  &lt;/kill&gt;</a:t>
            </a:r>
          </a:p>
          <a:p>
            <a:pPr marL="57150" algn="l" defTabSz="914400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zh-CN" sz="1800" kern="1200">
                <a:latin typeface="Trebuchet MS" panose="020B0603020202020204" pitchFamily="34" charset="0"/>
                <a:ea typeface="宋体" panose="02010600030101010101" pitchFamily="2" charset="-122"/>
              </a:rPr>
              <a:t>  &lt;end name="end"/&gt;</a:t>
            </a:r>
          </a:p>
          <a:p>
            <a:pPr marL="57150" algn="l" defTabSz="914400" fontAlgn="base" hangingPunct="1">
              <a:spcBef>
                <a:spcPct val="0"/>
              </a:spcBef>
              <a:spcAft>
                <a:spcPct val="0"/>
              </a:spcAft>
            </a:pPr>
            <a:r>
              <a:rPr lang="en-US" altLang="zh-CN" sz="1800" kern="1200">
                <a:latin typeface="Trebuchet MS" panose="020B0603020202020204" pitchFamily="34" charset="0"/>
                <a:ea typeface="宋体" panose="02010600030101010101" pitchFamily="2" charset="-122"/>
              </a:rPr>
              <a:t>&lt;/workflow-app</a:t>
            </a:r>
            <a:r>
              <a:rPr lang="en-US" altLang="zh-CN" sz="1800" kern="1200" smtClean="0">
                <a:latin typeface="Trebuchet MS" panose="020B0603020202020204" pitchFamily="34" charset="0"/>
                <a:ea typeface="宋体" panose="02010600030101010101" pitchFamily="2" charset="-122"/>
              </a:rPr>
              <a:t>&gt;</a:t>
            </a:r>
            <a:endParaRPr lang="en-US" altLang="zh-CN" sz="1800" kern="1200">
              <a:latin typeface="Trebuchet MS" panose="020B0603020202020204" pitchFamily="34" charset="0"/>
              <a:ea typeface="宋体" panose="02010600030101010101" pitchFamily="2" charset="-122"/>
            </a:endParaRPr>
          </a:p>
        </p:txBody>
      </p:sp>
      <p:sp>
        <p:nvSpPr>
          <p:cNvPr id="11" name="线形标注 1(带边框和强调线) 10"/>
          <p:cNvSpPr/>
          <p:nvPr/>
        </p:nvSpPr>
        <p:spPr>
          <a:xfrm>
            <a:off x="10418628" y="6245200"/>
            <a:ext cx="2304256" cy="648072"/>
          </a:xfrm>
          <a:prstGeom prst="accentBorderCallout1">
            <a:avLst>
              <a:gd name="adj1" fmla="val 18750"/>
              <a:gd name="adj2" fmla="val -8333"/>
              <a:gd name="adj3" fmla="val -28686"/>
              <a:gd name="adj4" fmla="val -101874"/>
            </a:avLst>
          </a:prstGeom>
          <a:solidFill>
            <a:srgbClr val="FFFFFF"/>
          </a:solidFill>
          <a:ln w="25400" cap="flat" cmpd="sng" algn="ctr">
            <a:solidFill>
              <a:srgbClr val="FFFFFF">
                <a:shade val="50000"/>
              </a:srgbClr>
            </a:solidFill>
            <a:prstDash val="solid"/>
          </a:ln>
          <a:effectLst/>
        </p:spPr>
        <p:txBody>
          <a:bodyPr rtlCol="0" anchor="ctr"/>
          <a:lstStyle/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</a:rPr>
              <a:t>&lt;arg&gt;args1&lt;/arg&gt;</a:t>
            </a:r>
          </a:p>
          <a:p>
            <a:pPr marL="0" marR="0" lvl="0" indent="0" defTabSz="91440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defRPr/>
            </a:pPr>
            <a:r>
              <a:rPr kumimoji="0" lang="en-US" altLang="zh-CN" sz="1600" b="0" i="0" u="none" strike="noStrike" kern="1200" cap="none" spc="0" normalizeH="0" baseline="0" noProof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Arial" panose="020B0604020202020204"/>
                <a:ea typeface="宋体" panose="02010600030101010101" pitchFamily="2" charset="-122"/>
              </a:rPr>
              <a:t>&lt;arg&gt;args2&lt;/arg&gt;</a:t>
            </a:r>
            <a:endParaRPr kumimoji="0" lang="zh-CN" altLang="en-US" sz="16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Arial" panose="020B0604020202020204"/>
              <a:ea typeface="宋体" panose="02010600030101010101" pitchFamily="2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image13.tif"/>
          <p:cNvPicPr>
            <a:picLocks noChangeAspect="1"/>
          </p:cNvPicPr>
          <p:nvPr/>
        </p:nvPicPr>
        <p:blipFill>
          <a:blip r:embed="rId2" cstate="print"/>
          <a:srcRect l="1645" t="26987" r="2955" b="34135"/>
          <a:stretch>
            <a:fillRect/>
          </a:stretch>
        </p:blipFill>
        <p:spPr>
          <a:xfrm>
            <a:off x="-73820" y="3218510"/>
            <a:ext cx="15387667" cy="4084010"/>
          </a:xfrm>
          <a:prstGeom prst="rect">
            <a:avLst/>
          </a:prstGeom>
          <a:ln w="12700">
            <a:miter lim="400000"/>
            <a:headEnd/>
            <a:tailEnd/>
          </a:ln>
        </p:spPr>
      </p:pic>
      <p:sp>
        <p:nvSpPr>
          <p:cNvPr id="250" name="Shape 250"/>
          <p:cNvSpPr/>
          <p:nvPr/>
        </p:nvSpPr>
        <p:spPr>
          <a:xfrm>
            <a:off x="-73753" y="4405171"/>
            <a:ext cx="15387506" cy="1682563"/>
          </a:xfrm>
          <a:prstGeom prst="rect">
            <a:avLst/>
          </a:prstGeom>
          <a:solidFill>
            <a:srgbClr val="000E42">
              <a:alpha val="80000"/>
            </a:srgbClr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51" name="Shape 251"/>
          <p:cNvSpPr/>
          <p:nvPr/>
        </p:nvSpPr>
        <p:spPr>
          <a:xfrm>
            <a:off x="2319414" y="4700828"/>
            <a:ext cx="2113234" cy="982130"/>
          </a:xfrm>
          <a:prstGeom prst="rect">
            <a:avLst/>
          </a:prstGeom>
          <a:ln w="12700">
            <a:miter lim="400000"/>
          </a:ln>
        </p:spPr>
        <p:txBody>
          <a:bodyPr lIns="33864" tIns="33864" rIns="33864" bIns="33864" anchor="ctr">
            <a:spAutoFit/>
          </a:bodyPr>
          <a:lstStyle>
            <a:lvl1pPr defTabSz="549910">
              <a:defRPr sz="7200" spc="-72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t>END</a:t>
            </a:r>
          </a:p>
        </p:txBody>
      </p:sp>
      <p:sp>
        <p:nvSpPr>
          <p:cNvPr id="252" name="Shape 252"/>
          <p:cNvSpPr/>
          <p:nvPr/>
        </p:nvSpPr>
        <p:spPr>
          <a:xfrm>
            <a:off x="4900930" y="4841373"/>
            <a:ext cx="7070037" cy="701035"/>
          </a:xfrm>
          <a:prstGeom prst="rect">
            <a:avLst/>
          </a:prstGeom>
          <a:ln w="12700">
            <a:miter lim="400000"/>
          </a:ln>
        </p:spPr>
        <p:txBody>
          <a:bodyPr wrap="none" lIns="45718" tIns="45718" rIns="45718" bIns="45718">
            <a:spAutoFit/>
          </a:bodyPr>
          <a:lstStyle>
            <a:lvl1pPr algn="l" defTabSz="914400">
              <a:defRPr sz="48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THANKS FOR WATCHING!</a:t>
            </a:r>
          </a:p>
        </p:txBody>
      </p:sp>
      <p:sp>
        <p:nvSpPr>
          <p:cNvPr id="253" name="Shape 253"/>
          <p:cNvSpPr/>
          <p:nvPr/>
        </p:nvSpPr>
        <p:spPr>
          <a:xfrm>
            <a:off x="4525695" y="4810891"/>
            <a:ext cx="50802" cy="762003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16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indefinite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indefinite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10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1" grpId="2" animBg="1" advAuto="0"/>
      <p:bldP spid="252" grpId="3" animBg="1" advAuto="0"/>
      <p:bldP spid="253" grpId="1" animBg="1" advAuto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Administrator\Desktop\未标题-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95304" y="-34925"/>
            <a:ext cx="15392400" cy="8924925"/>
          </a:xfrm>
          <a:prstGeom prst="rect">
            <a:avLst/>
          </a:prstGeom>
          <a:noFill/>
        </p:spPr>
      </p:pic>
      <p:grpSp>
        <p:nvGrpSpPr>
          <p:cNvPr id="158" name="Group 158"/>
          <p:cNvGrpSpPr/>
          <p:nvPr/>
        </p:nvGrpSpPr>
        <p:grpSpPr>
          <a:xfrm>
            <a:off x="2962212" y="2494350"/>
            <a:ext cx="10562444" cy="982131"/>
            <a:chOff x="0" y="0"/>
            <a:chExt cx="10562442" cy="982130"/>
          </a:xfrm>
        </p:grpSpPr>
        <p:sp>
          <p:nvSpPr>
            <p:cNvPr id="155" name="Shape 155"/>
            <p:cNvSpPr/>
            <p:nvPr/>
          </p:nvSpPr>
          <p:spPr>
            <a:xfrm>
              <a:off x="0" y="0"/>
              <a:ext cx="1470434" cy="9821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33864" tIns="33864" rIns="33864" bIns="33864" numCol="1" anchor="ctr">
              <a:spAutoFit/>
            </a:bodyPr>
            <a:lstStyle>
              <a:lvl1pPr defTabSz="549910">
                <a:defRPr sz="7200" spc="-720">
                  <a:solidFill>
                    <a:srgbClr val="FFFFFF"/>
                  </a:solidFill>
                  <a:latin typeface="冬青黑体简体中文 W6"/>
                  <a:ea typeface="冬青黑体简体中文 W6"/>
                  <a:cs typeface="冬青黑体简体中文 W6"/>
                  <a:sym typeface="冬青黑体简体中文 W6"/>
                </a:defRPr>
              </a:lvl1pPr>
            </a:lstStyle>
            <a:p>
              <a:r>
                <a:t>01</a:t>
              </a:r>
            </a:p>
          </p:txBody>
        </p:sp>
        <p:sp>
          <p:nvSpPr>
            <p:cNvPr id="156" name="Shape 156"/>
            <p:cNvSpPr/>
            <p:nvPr/>
          </p:nvSpPr>
          <p:spPr>
            <a:xfrm>
              <a:off x="1938718" y="140545"/>
              <a:ext cx="8623724" cy="8309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</p:spPr>
          <p:txBody>
            <a:bodyPr wrap="square" lIns="45718" tIns="45718" rIns="45718" bIns="45718" numCol="1" anchor="t">
              <a:noAutofit/>
            </a:bodyPr>
            <a:lstStyle>
              <a:lvl1pPr algn="l" defTabSz="914400">
                <a:defRPr sz="4800">
                  <a:solidFill>
                    <a:srgbClr val="FFFFFF"/>
                  </a:solidFill>
                  <a:latin typeface="Adobe 黑体 Std R"/>
                  <a:ea typeface="Adobe 黑体 Std R"/>
                  <a:cs typeface="Adobe 黑体 Std R"/>
                  <a:sym typeface="Adobe 黑体 Std R"/>
                </a:defRPr>
              </a:lvl1pPr>
            </a:lstStyle>
            <a:p>
              <a:r>
                <a:rPr lang="en-US" altLang="zh-CN"/>
                <a:t>Oozie</a:t>
              </a:r>
            </a:p>
          </p:txBody>
        </p:sp>
        <p:sp>
          <p:nvSpPr>
            <p:cNvPr id="157" name="Shape 157"/>
            <p:cNvSpPr/>
            <p:nvPr/>
          </p:nvSpPr>
          <p:spPr>
            <a:xfrm>
              <a:off x="1563482" y="110064"/>
              <a:ext cx="50802" cy="762002"/>
            </a:xfrm>
            <a:prstGeom prst="rect">
              <a:avLst/>
            </a:prstGeom>
            <a:solidFill>
              <a:srgbClr val="FF1A00"/>
            </a:solidFill>
            <a:ln w="12700" cap="flat">
              <a:noFill/>
              <a:miter lim="400000"/>
            </a:ln>
            <a:effectLst/>
          </p:spPr>
          <p:txBody>
            <a:bodyPr wrap="square" lIns="44520" tIns="44520" rIns="44520" bIns="44520" numCol="1" anchor="ctr">
              <a:noAutofit/>
            </a:bodyPr>
            <a:lstStyle/>
            <a:p>
              <a:pPr>
                <a:defRPr sz="20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59" name="Shape 159"/>
          <p:cNvSpPr/>
          <p:nvPr/>
        </p:nvSpPr>
        <p:spPr>
          <a:xfrm>
            <a:off x="14124717" y="2604415"/>
            <a:ext cx="1138137" cy="762002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0" name="Shape 160"/>
          <p:cNvSpPr/>
          <p:nvPr/>
        </p:nvSpPr>
        <p:spPr>
          <a:xfrm>
            <a:off x="-21688" y="2604415"/>
            <a:ext cx="1138136" cy="762002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>
          <p:childTnLst>
            <p:seq concurrent="1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indefinite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10" presetClass="entr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" grpId="3" animBg="1" advAuto="0"/>
      <p:bldP spid="159" grpId="2" animBg="1" advAuto="0"/>
      <p:bldP spid="160" grpId="1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1062642" y="1728074"/>
            <a:ext cx="12963638" cy="584771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 smtClean="0"/>
              <a:t>Oozie</a:t>
            </a:r>
            <a:endParaRPr dirty="0"/>
          </a:p>
        </p:txBody>
      </p:sp>
      <p:sp>
        <p:nvSpPr>
          <p:cNvPr id="239" name="Shape 239"/>
          <p:cNvSpPr/>
          <p:nvPr/>
        </p:nvSpPr>
        <p:spPr>
          <a:xfrm>
            <a:off x="14026280" y="457229"/>
            <a:ext cx="1470435" cy="677330"/>
          </a:xfrm>
          <a:prstGeom prst="rect">
            <a:avLst/>
          </a:prstGeom>
          <a:ln w="12700">
            <a:miter lim="400000"/>
          </a:ln>
        </p:spPr>
        <p:txBody>
          <a:bodyPr lIns="33864" tIns="33864" rIns="33864" bIns="33864" anchor="ctr">
            <a:spAutoFit/>
          </a:bodyPr>
          <a:lstStyle>
            <a:lvl1pPr defTabSz="549910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t>01</a:t>
            </a:r>
          </a:p>
        </p:txBody>
      </p:sp>
      <p:sp>
        <p:nvSpPr>
          <p:cNvPr id="240" name="Shape 240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" name="内容占位符 3"/>
          <p:cNvSpPr txBox="1"/>
          <p:nvPr/>
        </p:nvSpPr>
        <p:spPr bwMode="auto">
          <a:xfrm>
            <a:off x="954973" y="2428776"/>
            <a:ext cx="13252440" cy="633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endParaRPr lang="en-US" altLang="zh-CN" sz="2800"/>
          </a:p>
          <a:p>
            <a:r>
              <a:rPr lang="en-US" altLang="zh-CN" sz="2800"/>
              <a:t>Oozie</a:t>
            </a:r>
            <a:r>
              <a:rPr lang="zh-CN" altLang="en-US" sz="2800"/>
              <a:t>是用于 </a:t>
            </a:r>
            <a:r>
              <a:rPr lang="en-US" altLang="zh-CN" sz="2800"/>
              <a:t>Hadoop </a:t>
            </a:r>
            <a:r>
              <a:rPr lang="zh-CN" altLang="en-US" sz="2800"/>
              <a:t>平台的开源的工作流调度引擎。</a:t>
            </a:r>
            <a:endParaRPr lang="en-US" altLang="zh-CN" sz="2800"/>
          </a:p>
          <a:p>
            <a:endParaRPr lang="en-US" altLang="zh-CN" sz="2800"/>
          </a:p>
          <a:p>
            <a:r>
              <a:rPr lang="zh-CN" altLang="en-US" sz="2800"/>
              <a:t>用来管理</a:t>
            </a:r>
            <a:r>
              <a:rPr lang="en-US" altLang="zh-CN" sz="2800"/>
              <a:t>Hadoop</a:t>
            </a:r>
            <a:r>
              <a:rPr lang="zh-CN" altLang="en-US" sz="2800"/>
              <a:t>作业。</a:t>
            </a:r>
            <a:endParaRPr lang="en-US" altLang="zh-CN" sz="2800"/>
          </a:p>
          <a:p>
            <a:endParaRPr lang="en-US" altLang="zh-CN" sz="2800"/>
          </a:p>
          <a:p>
            <a:r>
              <a:rPr lang="zh-CN" altLang="en-US" sz="2800"/>
              <a:t>属于</a:t>
            </a:r>
            <a:r>
              <a:rPr lang="en-US" altLang="zh-CN" sz="2800"/>
              <a:t>web</a:t>
            </a:r>
            <a:r>
              <a:rPr lang="zh-CN" altLang="en-US" sz="2800"/>
              <a:t>应用程序，由</a:t>
            </a:r>
            <a:r>
              <a:rPr lang="en-US" altLang="zh-CN" sz="2800"/>
              <a:t>Oozie client</a:t>
            </a:r>
            <a:r>
              <a:rPr lang="zh-CN" altLang="en-US" sz="2800"/>
              <a:t>和</a:t>
            </a:r>
            <a:r>
              <a:rPr lang="en-US" altLang="zh-CN" sz="2800"/>
              <a:t>Oozie Server</a:t>
            </a:r>
            <a:r>
              <a:rPr lang="zh-CN" altLang="en-US" sz="2800"/>
              <a:t>两个组件构成。</a:t>
            </a:r>
            <a:endParaRPr lang="en-US" altLang="zh-CN" sz="2800"/>
          </a:p>
          <a:p>
            <a:endParaRPr lang="en-US" altLang="zh-CN" sz="2800"/>
          </a:p>
          <a:p>
            <a:r>
              <a:rPr lang="en-US" altLang="zh-CN" sz="2800"/>
              <a:t>Oozie Server</a:t>
            </a:r>
            <a:r>
              <a:rPr lang="zh-CN" altLang="en-US" sz="2800"/>
              <a:t>运行于</a:t>
            </a:r>
            <a:r>
              <a:rPr lang="en-US" altLang="zh-CN" sz="2800"/>
              <a:t>Java Servlet</a:t>
            </a:r>
            <a:r>
              <a:rPr lang="zh-CN" altLang="en-US" sz="2800"/>
              <a:t>容器（</a:t>
            </a:r>
            <a:r>
              <a:rPr lang="en-US" altLang="zh-CN" sz="2800"/>
              <a:t>Tomcat</a:t>
            </a:r>
            <a:r>
              <a:rPr lang="zh-CN" altLang="en-US" sz="2800"/>
              <a:t>）中的</a:t>
            </a:r>
            <a:r>
              <a:rPr lang="en-US" altLang="zh-CN" sz="2800"/>
              <a:t>web</a:t>
            </a:r>
            <a:r>
              <a:rPr lang="zh-CN" altLang="en-US" sz="2800"/>
              <a:t>程序。</a:t>
            </a:r>
          </a:p>
          <a:p>
            <a:endParaRPr lang="en-US" altLang="zh-CN" sz="2800"/>
          </a:p>
          <a:p>
            <a:endParaRPr lang="en-US" altLang="zh-CN" sz="2800"/>
          </a:p>
          <a:p>
            <a:r>
              <a:rPr lang="zh-CN" altLang="en-US" sz="2800"/>
              <a:t>官网：</a:t>
            </a:r>
            <a:endParaRPr lang="en-US" altLang="zh-CN" sz="2800"/>
          </a:p>
          <a:p>
            <a:r>
              <a:rPr lang="en-US" altLang="zh-CN" sz="2800">
                <a:hlinkClick r:id="rId2"/>
              </a:rPr>
              <a:t>https://oozie.apache.org/</a:t>
            </a:r>
            <a:endParaRPr lang="en-US" altLang="zh-CN" sz="2800"/>
          </a:p>
          <a:p>
            <a:endParaRPr lang="zh-CN" altLang="en-US" sz="2800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1062642" y="1728074"/>
            <a:ext cx="12963638" cy="584771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 smtClean="0"/>
              <a:t>Oozie</a:t>
            </a:r>
            <a:endParaRPr dirty="0"/>
          </a:p>
        </p:txBody>
      </p:sp>
      <p:sp>
        <p:nvSpPr>
          <p:cNvPr id="239" name="Shape 239"/>
          <p:cNvSpPr/>
          <p:nvPr/>
        </p:nvSpPr>
        <p:spPr>
          <a:xfrm>
            <a:off x="14026280" y="392368"/>
            <a:ext cx="1470435" cy="807053"/>
          </a:xfrm>
          <a:prstGeom prst="rect">
            <a:avLst/>
          </a:prstGeom>
          <a:ln w="12700">
            <a:miter lim="400000"/>
          </a:ln>
        </p:spPr>
        <p:txBody>
          <a:bodyPr lIns="33864" tIns="33864" rIns="33864" bIns="33864" anchor="ctr">
            <a:spAutoFit/>
          </a:bodyPr>
          <a:lstStyle>
            <a:lvl1pPr defTabSz="549910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rPr smtClean="0"/>
              <a:t>0</a:t>
            </a:r>
            <a:r>
              <a:rPr lang="en-US" smtClean="0"/>
              <a:t>2</a:t>
            </a:r>
          </a:p>
        </p:txBody>
      </p:sp>
      <p:sp>
        <p:nvSpPr>
          <p:cNvPr id="240" name="Shape 240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" name="内容占位符 3"/>
          <p:cNvSpPr txBox="1"/>
          <p:nvPr/>
        </p:nvSpPr>
        <p:spPr bwMode="auto">
          <a:xfrm>
            <a:off x="954973" y="2428776"/>
            <a:ext cx="13252440" cy="633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endParaRPr lang="en-US" altLang="zh-CN"/>
          </a:p>
          <a:p>
            <a:r>
              <a:rPr lang="zh-CN" altLang="en-US" sz="2800"/>
              <a:t>作用：</a:t>
            </a:r>
            <a:endParaRPr lang="en-US" altLang="zh-CN" sz="2800"/>
          </a:p>
          <a:p>
            <a:endParaRPr lang="en-US" altLang="zh-CN"/>
          </a:p>
          <a:p>
            <a:pPr lvl="1"/>
            <a:r>
              <a:rPr lang="zh-CN" altLang="en-US" sz="2400"/>
              <a:t>统一调度</a:t>
            </a:r>
            <a:r>
              <a:rPr lang="en-US" altLang="zh-CN" sz="2400"/>
              <a:t>hadoop</a:t>
            </a:r>
            <a:r>
              <a:rPr lang="zh-CN" altLang="en-US" sz="2400"/>
              <a:t>系统中常见的</a:t>
            </a:r>
            <a:r>
              <a:rPr lang="en-US" altLang="zh-CN" sz="2400"/>
              <a:t>mr</a:t>
            </a:r>
            <a:r>
              <a:rPr lang="zh-CN" altLang="en-US" sz="2400"/>
              <a:t>任务启动、</a:t>
            </a:r>
            <a:r>
              <a:rPr lang="en-US" altLang="zh-CN" sz="2400"/>
              <a:t>hdfs</a:t>
            </a:r>
            <a:r>
              <a:rPr lang="zh-CN" altLang="en-US" sz="2400"/>
              <a:t>操作、</a:t>
            </a:r>
            <a:r>
              <a:rPr lang="en-US" altLang="zh-CN" sz="2400"/>
              <a:t>shell</a:t>
            </a:r>
            <a:r>
              <a:rPr lang="zh-CN" altLang="en-US" sz="2400"/>
              <a:t>调度、</a:t>
            </a:r>
            <a:r>
              <a:rPr lang="en-US" altLang="zh-CN" sz="2400"/>
              <a:t>hive</a:t>
            </a:r>
            <a:r>
              <a:rPr lang="zh-CN" altLang="en-US" sz="2400"/>
              <a:t>操作等</a:t>
            </a:r>
          </a:p>
          <a:p>
            <a:pPr lvl="1"/>
            <a:endParaRPr lang="en-US" altLang="zh-CN" sz="2400"/>
          </a:p>
          <a:p>
            <a:pPr lvl="1"/>
            <a:r>
              <a:rPr lang="zh-CN" altLang="en-US" sz="2400"/>
              <a:t>使得复杂的依赖关系、时间触发、事件触发使用</a:t>
            </a:r>
            <a:r>
              <a:rPr lang="en-US" altLang="zh-CN" sz="2400"/>
              <a:t>xml</a:t>
            </a:r>
            <a:r>
              <a:rPr lang="zh-CN" altLang="en-US" sz="2400"/>
              <a:t>语言进行表达，开发效率提高</a:t>
            </a:r>
          </a:p>
          <a:p>
            <a:pPr lvl="1"/>
            <a:endParaRPr lang="en-US" altLang="zh-CN" sz="2400"/>
          </a:p>
          <a:p>
            <a:pPr lvl="1"/>
            <a:r>
              <a:rPr lang="zh-CN" altLang="en-US" sz="2400"/>
              <a:t>一组任务使用一个</a:t>
            </a:r>
            <a:r>
              <a:rPr lang="en-US" altLang="zh-CN" sz="2400" b="1">
                <a:solidFill>
                  <a:srgbClr val="FF0000"/>
                </a:solidFill>
              </a:rPr>
              <a:t>DAG</a:t>
            </a:r>
            <a:r>
              <a:rPr lang="zh-CN" altLang="en-US" sz="2400"/>
              <a:t>来表示，使用图形表达流程逻辑更加清晰</a:t>
            </a:r>
          </a:p>
          <a:p>
            <a:pPr lvl="1"/>
            <a:endParaRPr lang="en-US" altLang="zh-CN" sz="2400"/>
          </a:p>
          <a:p>
            <a:pPr lvl="1"/>
            <a:r>
              <a:rPr lang="zh-CN" altLang="en-US" sz="2400"/>
              <a:t>支持很多种任务调度，能完成大部分</a:t>
            </a:r>
            <a:r>
              <a:rPr lang="en-US" altLang="zh-CN" sz="2400"/>
              <a:t>hadoop</a:t>
            </a:r>
            <a:r>
              <a:rPr lang="zh-CN" altLang="en-US" sz="2400"/>
              <a:t>任务处理</a:t>
            </a:r>
          </a:p>
          <a:p>
            <a:pPr lvl="1"/>
            <a:endParaRPr lang="en-US" altLang="zh-CN" sz="2400"/>
          </a:p>
          <a:p>
            <a:pPr lvl="1"/>
            <a:r>
              <a:rPr lang="zh-CN" altLang="en-US" sz="2400"/>
              <a:t>程序定义支持</a:t>
            </a:r>
            <a:r>
              <a:rPr lang="en-US" altLang="zh-CN" sz="2400"/>
              <a:t>EL</a:t>
            </a:r>
            <a:r>
              <a:rPr lang="zh-CN" altLang="en-US" sz="2400"/>
              <a:t>常量和函数，表达更加丰富</a:t>
            </a: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1062642" y="1728074"/>
            <a:ext cx="12963638" cy="584771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 smtClean="0"/>
              <a:t>Oozie </a:t>
            </a:r>
            <a:r>
              <a:rPr lang="zh-CN" altLang="en-US" smtClean="0"/>
              <a:t>架构</a:t>
            </a:r>
            <a:endParaRPr dirty="0"/>
          </a:p>
        </p:txBody>
      </p:sp>
      <p:sp>
        <p:nvSpPr>
          <p:cNvPr id="239" name="Shape 239"/>
          <p:cNvSpPr/>
          <p:nvPr/>
        </p:nvSpPr>
        <p:spPr>
          <a:xfrm>
            <a:off x="14026280" y="392368"/>
            <a:ext cx="1470435" cy="807053"/>
          </a:xfrm>
          <a:prstGeom prst="rect">
            <a:avLst/>
          </a:prstGeom>
          <a:ln w="12700">
            <a:miter lim="400000"/>
          </a:ln>
        </p:spPr>
        <p:txBody>
          <a:bodyPr lIns="33864" tIns="33864" rIns="33864" bIns="33864" anchor="ctr">
            <a:spAutoFit/>
          </a:bodyPr>
          <a:lstStyle>
            <a:lvl1pPr defTabSz="549910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rPr smtClean="0"/>
              <a:t>0</a:t>
            </a:r>
            <a:r>
              <a:rPr lang="en-US" smtClean="0"/>
              <a:t>3</a:t>
            </a:r>
          </a:p>
        </p:txBody>
      </p:sp>
      <p:sp>
        <p:nvSpPr>
          <p:cNvPr id="240" name="Shape 240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" name="内容占位符 3"/>
          <p:cNvSpPr txBox="1"/>
          <p:nvPr/>
        </p:nvSpPr>
        <p:spPr bwMode="auto">
          <a:xfrm>
            <a:off x="954973" y="2428776"/>
            <a:ext cx="13252440" cy="633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defTabSz="914400"/>
            <a:endParaRPr lang="en-US" altLang="zh-CN" smtClean="0">
              <a:solidFill>
                <a:srgbClr val="000000"/>
              </a:solidFill>
            </a:endParaRPr>
          </a:p>
          <a:p>
            <a:pPr defTabSz="914400"/>
            <a:endParaRPr lang="en-US" altLang="zh-CN">
              <a:solidFill>
                <a:srgbClr val="000000"/>
              </a:solidFill>
            </a:endParaRPr>
          </a:p>
          <a:p>
            <a:pPr defTabSz="914400"/>
            <a:endParaRPr lang="en-US" altLang="zh-CN" smtClean="0">
              <a:solidFill>
                <a:srgbClr val="000000"/>
              </a:solidFill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28098" y="2897128"/>
            <a:ext cx="13455621" cy="54000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1062642" y="1728074"/>
            <a:ext cx="12963638" cy="584771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 smtClean="0"/>
              <a:t>Oozie</a:t>
            </a:r>
            <a:endParaRPr dirty="0"/>
          </a:p>
        </p:txBody>
      </p:sp>
      <p:sp>
        <p:nvSpPr>
          <p:cNvPr id="239" name="Shape 239"/>
          <p:cNvSpPr/>
          <p:nvPr/>
        </p:nvSpPr>
        <p:spPr>
          <a:xfrm>
            <a:off x="14026280" y="392368"/>
            <a:ext cx="1470435" cy="807053"/>
          </a:xfrm>
          <a:prstGeom prst="rect">
            <a:avLst/>
          </a:prstGeom>
          <a:ln w="12700">
            <a:miter lim="400000"/>
          </a:ln>
        </p:spPr>
        <p:txBody>
          <a:bodyPr lIns="33864" tIns="33864" rIns="33864" bIns="33864" anchor="ctr">
            <a:spAutoFit/>
          </a:bodyPr>
          <a:lstStyle>
            <a:lvl1pPr defTabSz="549910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rPr smtClean="0"/>
              <a:t>0</a:t>
            </a:r>
            <a:r>
              <a:rPr lang="en-US" smtClean="0"/>
              <a:t>4</a:t>
            </a:r>
          </a:p>
        </p:txBody>
      </p:sp>
      <p:sp>
        <p:nvSpPr>
          <p:cNvPr id="240" name="Shape 240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" name="内容占位符 3"/>
          <p:cNvSpPr txBox="1"/>
          <p:nvPr/>
        </p:nvSpPr>
        <p:spPr bwMode="auto">
          <a:xfrm>
            <a:off x="954973" y="2428776"/>
            <a:ext cx="13252440" cy="633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zh-CN" altLang="en-US" smtClean="0"/>
              <a:t>安装</a:t>
            </a:r>
            <a:r>
              <a:rPr lang="zh-CN" altLang="en-US"/>
              <a:t>方式：</a:t>
            </a:r>
            <a:endParaRPr lang="en-US" altLang="zh-CN"/>
          </a:p>
          <a:p>
            <a:pPr lvl="1"/>
            <a:r>
              <a:rPr lang="zh-CN" altLang="en-US" sz="1800"/>
              <a:t>手动安装</a:t>
            </a:r>
            <a:endParaRPr lang="en-US" altLang="zh-CN" sz="1800"/>
          </a:p>
          <a:p>
            <a:pPr lvl="1"/>
            <a:r>
              <a:rPr lang="en-US" altLang="zh-CN" sz="1800"/>
              <a:t>Cloudera Manger</a:t>
            </a:r>
            <a:r>
              <a:rPr lang="zh-CN" altLang="en-US" sz="1800"/>
              <a:t>添加服务</a:t>
            </a:r>
            <a:endParaRPr lang="en-US" altLang="zh-CN" sz="1800"/>
          </a:p>
          <a:p>
            <a:pPr lvl="1"/>
            <a:endParaRPr lang="en-US" altLang="zh-CN" sz="1800"/>
          </a:p>
          <a:p>
            <a:r>
              <a:rPr lang="en-US" altLang="zh-CN"/>
              <a:t>Oozie Web</a:t>
            </a:r>
            <a:r>
              <a:rPr lang="zh-CN" altLang="en-US"/>
              <a:t>控制台</a:t>
            </a:r>
            <a:endParaRPr lang="en-US" altLang="zh-CN"/>
          </a:p>
          <a:p>
            <a:pPr lvl="1"/>
            <a:r>
              <a:rPr lang="zh-CN" altLang="en-US" sz="1800"/>
              <a:t>解压</a:t>
            </a:r>
            <a:r>
              <a:rPr lang="en-US" altLang="zh-CN" sz="1800"/>
              <a:t>ext-2.2</a:t>
            </a:r>
            <a:r>
              <a:rPr lang="zh-CN" altLang="en-US" sz="1800"/>
              <a:t>到</a:t>
            </a:r>
            <a:r>
              <a:rPr lang="en-US" altLang="zh-CN" sz="1800"/>
              <a:t>/var/lib/oozie</a:t>
            </a:r>
            <a:r>
              <a:rPr lang="zh-CN" altLang="en-US" sz="1800"/>
              <a:t>目录下 </a:t>
            </a:r>
            <a:r>
              <a:rPr lang="en-US" altLang="zh-CN" sz="1800"/>
              <a:t>unzip ext-2.2.zip -d /var/lib/oozie/</a:t>
            </a:r>
          </a:p>
          <a:p>
            <a:pPr lvl="1"/>
            <a:r>
              <a:rPr lang="en-US" altLang="zh-CN" sz="1800"/>
              <a:t>Oozie</a:t>
            </a:r>
            <a:r>
              <a:rPr lang="zh-CN" altLang="en-US" sz="1800"/>
              <a:t>服务中配置启用</a:t>
            </a:r>
            <a:r>
              <a:rPr lang="en-US" altLang="zh-CN" sz="1800"/>
              <a:t>web</a:t>
            </a:r>
            <a:r>
              <a:rPr lang="zh-CN" altLang="en-US" sz="1800"/>
              <a:t>控制台</a:t>
            </a:r>
            <a:endParaRPr lang="en-US" altLang="zh-CN" sz="1800"/>
          </a:p>
          <a:p>
            <a:pPr lvl="1"/>
            <a:r>
              <a:rPr lang="zh-CN" altLang="en-US" sz="1800"/>
              <a:t>保存，重启</a:t>
            </a:r>
            <a:r>
              <a:rPr lang="en-US" altLang="zh-CN" sz="1800"/>
              <a:t>oozie</a:t>
            </a:r>
            <a:r>
              <a:rPr lang="zh-CN" altLang="en-US" sz="1800"/>
              <a:t>服务</a:t>
            </a:r>
            <a:endParaRPr lang="en-US" altLang="zh-CN" sz="1800"/>
          </a:p>
          <a:p>
            <a:pPr lvl="1"/>
            <a:endParaRPr lang="en-US" altLang="zh-CN" sz="1800"/>
          </a:p>
          <a:p>
            <a:r>
              <a:rPr lang="en-US" altLang="zh-CN"/>
              <a:t>Oozie</a:t>
            </a:r>
            <a:r>
              <a:rPr lang="zh-CN" altLang="en-US"/>
              <a:t>配置</a:t>
            </a:r>
            <a:endParaRPr lang="en-US" altLang="zh-CN"/>
          </a:p>
          <a:p>
            <a:pPr lvl="1"/>
            <a:r>
              <a:rPr lang="en-US" altLang="zh-CN" sz="1800"/>
              <a:t>1</a:t>
            </a:r>
            <a:r>
              <a:rPr lang="zh-CN" altLang="en-US" sz="1800"/>
              <a:t>、节点内存配置</a:t>
            </a:r>
            <a:endParaRPr lang="en-US" altLang="zh-CN" sz="1800"/>
          </a:p>
          <a:p>
            <a:pPr lvl="1"/>
            <a:r>
              <a:rPr lang="en-US" altLang="zh-CN" sz="1800"/>
              <a:t>2</a:t>
            </a:r>
            <a:r>
              <a:rPr lang="zh-CN" altLang="en-US" sz="1800"/>
              <a:t>、</a:t>
            </a:r>
            <a:r>
              <a:rPr lang="en-US" altLang="zh-CN" sz="1800"/>
              <a:t> oozie.service.callablequeueservice.callable.concurrency</a:t>
            </a:r>
            <a:r>
              <a:rPr lang="zh-CN" altLang="en-US" sz="1800"/>
              <a:t>（节点并发）</a:t>
            </a:r>
            <a:endParaRPr lang="en-US" altLang="zh-CN" sz="1800"/>
          </a:p>
          <a:p>
            <a:pPr lvl="1"/>
            <a:r>
              <a:rPr lang="en-US" altLang="zh-CN" sz="1800"/>
              <a:t>3</a:t>
            </a:r>
            <a:r>
              <a:rPr lang="zh-CN" altLang="en-US" sz="1800"/>
              <a:t>、</a:t>
            </a:r>
            <a:r>
              <a:rPr lang="en-US" altLang="zh-CN" sz="1800"/>
              <a:t> oozie.service.callablequeueservice.queue.size</a:t>
            </a:r>
            <a:r>
              <a:rPr lang="zh-CN" altLang="en-US" sz="1800"/>
              <a:t>（队列大小）</a:t>
            </a:r>
            <a:endParaRPr lang="en-US" altLang="zh-CN" sz="1800"/>
          </a:p>
          <a:p>
            <a:pPr lvl="1"/>
            <a:r>
              <a:rPr lang="en-US" altLang="zh-CN" sz="1800"/>
              <a:t>4</a:t>
            </a:r>
            <a:r>
              <a:rPr lang="zh-CN" altLang="en-US" sz="1800"/>
              <a:t>、</a:t>
            </a:r>
            <a:r>
              <a:rPr lang="en-US" altLang="zh-CN" sz="1800"/>
              <a:t> oozie.service.ActionService.executor.ext.classes</a:t>
            </a:r>
            <a:r>
              <a:rPr lang="zh-CN" altLang="en-US" sz="1800"/>
              <a:t>（扩展）</a:t>
            </a:r>
            <a:endParaRPr lang="en-US" altLang="zh-CN" sz="1800"/>
          </a:p>
          <a:p>
            <a:pPr lvl="1"/>
            <a:endParaRPr lang="en-US" altLang="zh-CN" sz="1800"/>
          </a:p>
          <a:p>
            <a:r>
              <a:rPr lang="en-US" altLang="zh-CN"/>
              <a:t>Oozie</a:t>
            </a:r>
            <a:r>
              <a:rPr lang="zh-CN" altLang="en-US"/>
              <a:t>共享库</a:t>
            </a:r>
            <a:endParaRPr lang="en-US" altLang="zh-CN"/>
          </a:p>
          <a:p>
            <a:pPr lvl="1"/>
            <a:r>
              <a:rPr lang="en-US" altLang="zh-CN" sz="1800"/>
              <a:t>/user/oozie/share/lib</a:t>
            </a: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1062642" y="1728074"/>
            <a:ext cx="12963638" cy="584771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 smtClean="0"/>
              <a:t>Oozie</a:t>
            </a:r>
            <a:endParaRPr dirty="0"/>
          </a:p>
        </p:txBody>
      </p:sp>
      <p:sp>
        <p:nvSpPr>
          <p:cNvPr id="239" name="Shape 239"/>
          <p:cNvSpPr/>
          <p:nvPr/>
        </p:nvSpPr>
        <p:spPr>
          <a:xfrm>
            <a:off x="14026280" y="392368"/>
            <a:ext cx="1470435" cy="807053"/>
          </a:xfrm>
          <a:prstGeom prst="rect">
            <a:avLst/>
          </a:prstGeom>
          <a:ln w="12700">
            <a:miter lim="400000"/>
          </a:ln>
        </p:spPr>
        <p:txBody>
          <a:bodyPr lIns="33864" tIns="33864" rIns="33864" bIns="33864" anchor="ctr">
            <a:spAutoFit/>
          </a:bodyPr>
          <a:lstStyle>
            <a:lvl1pPr defTabSz="549910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rPr smtClean="0"/>
              <a:t>0</a:t>
            </a:r>
            <a:r>
              <a:rPr lang="en-US"/>
              <a:t>5</a:t>
            </a:r>
          </a:p>
        </p:txBody>
      </p:sp>
      <p:sp>
        <p:nvSpPr>
          <p:cNvPr id="240" name="Shape 240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" name="内容占位符 3"/>
          <p:cNvSpPr txBox="1"/>
          <p:nvPr/>
        </p:nvSpPr>
        <p:spPr bwMode="auto">
          <a:xfrm>
            <a:off x="954973" y="2428776"/>
            <a:ext cx="13252440" cy="633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endParaRPr lang="en-US" altLang="zh-CN" sz="2000"/>
          </a:p>
          <a:p>
            <a:r>
              <a:rPr lang="en-US" altLang="zh-CN" sz="2800"/>
              <a:t>web</a:t>
            </a:r>
            <a:r>
              <a:rPr lang="zh-CN" altLang="en-US" sz="2800"/>
              <a:t>管理地址</a:t>
            </a:r>
            <a:endParaRPr lang="en-US" altLang="zh-CN" sz="2800"/>
          </a:p>
          <a:p>
            <a:pPr lvl="1"/>
            <a:r>
              <a:rPr lang="en-US" altLang="zh-CN"/>
              <a:t>http://oozie_host_ip:11000/oozie/</a:t>
            </a:r>
          </a:p>
          <a:p>
            <a:endParaRPr lang="en-US" altLang="zh-CN" sz="2800"/>
          </a:p>
          <a:p>
            <a:r>
              <a:rPr lang="en-US" altLang="zh-CN" sz="2800"/>
              <a:t>oozie</a:t>
            </a:r>
            <a:r>
              <a:rPr lang="zh-CN" altLang="en-US" sz="2800"/>
              <a:t>管理</a:t>
            </a:r>
            <a:endParaRPr lang="en-US" altLang="zh-CN" sz="2800"/>
          </a:p>
          <a:p>
            <a:pPr lvl="1"/>
            <a:r>
              <a:rPr lang="zh-CN" altLang="en-US"/>
              <a:t>任务列表查看</a:t>
            </a:r>
          </a:p>
          <a:p>
            <a:pPr lvl="1"/>
            <a:r>
              <a:rPr lang="zh-CN" altLang="en-US"/>
              <a:t>任务状态查看</a:t>
            </a:r>
          </a:p>
          <a:p>
            <a:pPr lvl="1"/>
            <a:r>
              <a:rPr lang="zh-CN" altLang="en-US"/>
              <a:t>流程返回信息</a:t>
            </a:r>
          </a:p>
          <a:p>
            <a:pPr lvl="1"/>
            <a:r>
              <a:rPr lang="zh-CN" altLang="en-US"/>
              <a:t>节点信息查看</a:t>
            </a:r>
          </a:p>
          <a:p>
            <a:pPr lvl="1"/>
            <a:r>
              <a:rPr lang="zh-CN" altLang="en-US"/>
              <a:t>流程图信息</a:t>
            </a:r>
          </a:p>
          <a:p>
            <a:pPr lvl="1"/>
            <a:r>
              <a:rPr lang="zh-CN" altLang="en-US"/>
              <a:t>日志查看</a:t>
            </a:r>
          </a:p>
          <a:p>
            <a:pPr lvl="1"/>
            <a:r>
              <a:rPr lang="zh-CN" altLang="en-US"/>
              <a:t>系统信息查看和配置</a:t>
            </a:r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1062642" y="1728074"/>
            <a:ext cx="12963638" cy="584771"/>
          </a:xfrm>
          <a:prstGeom prst="rect">
            <a:avLst/>
          </a:prstGeom>
          <a:ln w="12700">
            <a:miter lim="400000"/>
          </a:ln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 smtClean="0"/>
              <a:t>Oozie</a:t>
            </a:r>
            <a:endParaRPr dirty="0"/>
          </a:p>
        </p:txBody>
      </p:sp>
      <p:sp>
        <p:nvSpPr>
          <p:cNvPr id="239" name="Shape 239"/>
          <p:cNvSpPr/>
          <p:nvPr/>
        </p:nvSpPr>
        <p:spPr>
          <a:xfrm>
            <a:off x="14026280" y="392368"/>
            <a:ext cx="1470435" cy="807053"/>
          </a:xfrm>
          <a:prstGeom prst="rect">
            <a:avLst/>
          </a:prstGeom>
          <a:ln w="12700">
            <a:miter lim="400000"/>
          </a:ln>
        </p:spPr>
        <p:txBody>
          <a:bodyPr lIns="33864" tIns="33864" rIns="33864" bIns="33864" anchor="ctr">
            <a:spAutoFit/>
          </a:bodyPr>
          <a:lstStyle>
            <a:lvl1pPr defTabSz="549910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rPr smtClean="0"/>
              <a:t>0</a:t>
            </a:r>
            <a:r>
              <a:rPr lang="en-US" smtClean="0"/>
              <a:t>6</a:t>
            </a:r>
          </a:p>
        </p:txBody>
      </p:sp>
      <p:sp>
        <p:nvSpPr>
          <p:cNvPr id="240" name="Shape 240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5" name="内容占位符 3"/>
          <p:cNvSpPr txBox="1"/>
          <p:nvPr/>
        </p:nvSpPr>
        <p:spPr bwMode="auto">
          <a:xfrm>
            <a:off x="954973" y="2428776"/>
            <a:ext cx="13252440" cy="633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=""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=""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/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0" indent="0">
              <a:buNone/>
            </a:pPr>
            <a:r>
              <a:rPr lang="en-US" altLang="zh-CN"/>
              <a:t>Oozie CLI </a:t>
            </a:r>
            <a:r>
              <a:rPr lang="zh-CN" altLang="en-US"/>
              <a:t>命令</a:t>
            </a:r>
            <a:endParaRPr lang="en-US" altLang="zh-CN"/>
          </a:p>
          <a:p>
            <a:pPr marL="0" indent="0">
              <a:buNone/>
            </a:pPr>
            <a:endParaRPr lang="en-US" altLang="zh-CN"/>
          </a:p>
          <a:p>
            <a:r>
              <a:rPr lang="zh-CN" altLang="en-US" sz="2000"/>
              <a:t>启动任务：</a:t>
            </a:r>
          </a:p>
          <a:p>
            <a:pPr lvl="1"/>
            <a:r>
              <a:rPr lang="en-US" altLang="zh-CN"/>
              <a:t>oozie job -oozie http://ip:11000/oozie/ -config job.properties –run</a:t>
            </a:r>
          </a:p>
          <a:p>
            <a:endParaRPr lang="en-US" altLang="zh-CN" sz="2000"/>
          </a:p>
          <a:p>
            <a:r>
              <a:rPr lang="zh-CN" altLang="en-US" sz="2000"/>
              <a:t>停止任务：</a:t>
            </a:r>
          </a:p>
          <a:p>
            <a:pPr lvl="1"/>
            <a:r>
              <a:rPr lang="en-US" altLang="zh-CN"/>
              <a:t>oozie job -oozie http://ip:11000/oozie/ -kill 0000002-150713234209387-oozie-oozi-W</a:t>
            </a:r>
          </a:p>
          <a:p>
            <a:endParaRPr lang="en-US" altLang="zh-CN" sz="2000"/>
          </a:p>
          <a:p>
            <a:r>
              <a:rPr lang="zh-CN" altLang="en-US" sz="2000"/>
              <a:t>提交任务：</a:t>
            </a:r>
          </a:p>
          <a:p>
            <a:pPr lvl="1"/>
            <a:r>
              <a:rPr lang="en-US" altLang="zh-CN"/>
              <a:t>oozie job -oozie http://ip:11000/oozie/ -config job.properties –submit</a:t>
            </a:r>
          </a:p>
          <a:p>
            <a:endParaRPr lang="en-US" altLang="zh-CN" sz="2000"/>
          </a:p>
          <a:p>
            <a:r>
              <a:rPr lang="zh-CN" altLang="en-US" sz="2000"/>
              <a:t>开始任务：</a:t>
            </a:r>
          </a:p>
          <a:p>
            <a:pPr lvl="1"/>
            <a:r>
              <a:rPr lang="en-US" altLang="zh-CN" sz="1800"/>
              <a:t>oozie job -oozie http://ip:11000/oozie/ -config job.properties –start 0000003-150713234209387-oozie-oozi-W</a:t>
            </a:r>
          </a:p>
          <a:p>
            <a:endParaRPr lang="en-US" altLang="zh-CN" sz="2000"/>
          </a:p>
          <a:p>
            <a:r>
              <a:rPr lang="zh-CN" altLang="en-US" sz="2000"/>
              <a:t>查看任务执行情况：</a:t>
            </a:r>
          </a:p>
          <a:p>
            <a:pPr lvl="1"/>
            <a:r>
              <a:rPr lang="en-US" altLang="zh-CN" sz="1600"/>
              <a:t>oozie job -oozie http://ip:11000/oozie/ -config job.properties –info 0000003-150713234209387-oozie-oozi-W</a:t>
            </a:r>
          </a:p>
          <a:p>
            <a:endParaRPr lang="zh-CN" altLang="en-US" sz="2000"/>
          </a:p>
        </p:txBody>
      </p:sp>
    </p:spTree>
  </p:cSld>
  <p:clrMapOvr>
    <a:masterClrMapping/>
  </p:clrMapOvr>
  <mc:AlternateContent xmlns:mc="http://schemas.openxmlformats.org/markup-compatibility/2006">
    <mc:Choice xmlns="" xmlns:p14="http://schemas.microsoft.com/office/powerpoint/2010/main" Requires="p14">
      <p:transition spd="slow" p14:dur="1500">
        <p:dissolve/>
      </p:transition>
    </mc:Choice>
    <mc:Fallback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27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127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127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127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44520" tIns="44520" rIns="44520" bIns="44520" numCol="1" spcCol="38100" rtlCol="0" anchor="ctr">
        <a:spAutoFit/>
      </a:bodyPr>
      <a:lstStyle>
        <a:defPPr marL="0" marR="0" indent="0" algn="ctr" defTabSz="53213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127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44520" tIns="44520" rIns="44520" bIns="44520" numCol="1" spcCol="38100" rtlCol="0" anchor="ctr">
        <a:spAutoFit/>
      </a:bodyPr>
      <a:lstStyle>
        <a:defPPr marL="0" marR="0" indent="0" algn="ctr" defTabSz="53213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27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127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127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127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44520" tIns="44520" rIns="44520" bIns="44520" numCol="1" spcCol="38100" rtlCol="0" anchor="ctr">
        <a:spAutoFit/>
      </a:bodyPr>
      <a:lstStyle>
        <a:defPPr marL="0" marR="0" indent="0" algn="ctr" defTabSz="53213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12700" dir="5400000" rotWithShape="0">
            <a:srgbClr val="000000">
              <a:alpha val="50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44520" tIns="44520" rIns="44520" bIns="44520" numCol="1" spcCol="38100" rtlCol="0" anchor="ctr">
        <a:spAutoFit/>
      </a:bodyPr>
      <a:lstStyle>
        <a:defPPr marL="0" marR="0" indent="0" algn="ctr" defTabSz="53213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=""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1384</Words>
  <Application>WPS 演示</Application>
  <PresentationFormat>自定义</PresentationFormat>
  <Paragraphs>336</Paragraphs>
  <Slides>21</Slides>
  <Notes>0</Notes>
  <HiddenSlides>0</HiddenSlides>
  <MMClips>0</MMClips>
  <ScaleCrop>false</ScaleCrop>
  <HeadingPairs>
    <vt:vector size="4" baseType="variant">
      <vt:variant>
        <vt:lpstr>主题</vt:lpstr>
      </vt:variant>
      <vt:variant>
        <vt:i4>1</vt:i4>
      </vt:variant>
      <vt:variant>
        <vt:lpstr>幻灯片标题</vt:lpstr>
      </vt:variant>
      <vt:variant>
        <vt:i4>21</vt:i4>
      </vt:variant>
    </vt:vector>
  </HeadingPairs>
  <TitlesOfParts>
    <vt:vector size="22" baseType="lpstr">
      <vt:lpstr>White</vt:lpstr>
      <vt:lpstr>幻灯片 1</vt:lpstr>
      <vt:lpstr>幻灯片 2</vt:lpstr>
      <vt:lpstr>幻灯片 3</vt:lpstr>
      <vt:lpstr>幻灯片 4</vt:lpstr>
      <vt:lpstr>幻灯片 5</vt:lpstr>
      <vt:lpstr>幻灯片 6</vt:lpstr>
      <vt:lpstr>幻灯片 7</vt:lpstr>
      <vt:lpstr>幻灯片 8</vt:lpstr>
      <vt:lpstr>幻灯片 9</vt:lpstr>
      <vt:lpstr>幻灯片 10</vt:lpstr>
      <vt:lpstr>幻灯片 11</vt:lpstr>
      <vt:lpstr>幻灯片 12</vt:lpstr>
      <vt:lpstr>幻灯片 13</vt:lpstr>
      <vt:lpstr>幻灯片 14</vt:lpstr>
      <vt:lpstr>幻灯片 15</vt:lpstr>
      <vt:lpstr>幻灯片 16</vt:lpstr>
      <vt:lpstr>幻灯片 17</vt:lpstr>
      <vt:lpstr>幻灯片 18</vt:lpstr>
      <vt:lpstr>幻灯片 19</vt:lpstr>
      <vt:lpstr>幻灯片 20</vt:lpstr>
      <vt:lpstr>幻灯片 21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dc:creator/>
  <cp:lastModifiedBy>ASUS</cp:lastModifiedBy>
  <cp:revision>55</cp:revision>
  <dcterms:created xsi:type="dcterms:W3CDTF">2018-03-15T06:45:46Z</dcterms:created>
  <dcterms:modified xsi:type="dcterms:W3CDTF">2018-03-15T15:30:41Z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2052-10.1.0.7233</vt:lpwstr>
  </property>
</Properties>
</file>